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5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9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6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16.bin" ContentType="application/vnd.openxmlformats-officedocument.oleObject"/>
  <Override PartName="/ppt/notesSlides/notesSlide29.xml" ContentType="application/vnd.openxmlformats-officedocument.presentationml.notesSlide+xml"/>
  <Override PartName="/ppt/embeddings/oleObject17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18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34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embeddings/oleObject23.bin" ContentType="application/vnd.openxmlformats-officedocument.oleObject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258" r:id="rId3"/>
    <p:sldId id="259" r:id="rId4"/>
    <p:sldId id="319" r:id="rId5"/>
    <p:sldId id="320" r:id="rId6"/>
    <p:sldId id="260" r:id="rId7"/>
    <p:sldId id="318" r:id="rId8"/>
    <p:sldId id="322" r:id="rId9"/>
    <p:sldId id="321" r:id="rId10"/>
    <p:sldId id="323" r:id="rId11"/>
    <p:sldId id="324" r:id="rId12"/>
    <p:sldId id="325" r:id="rId13"/>
    <p:sldId id="326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27" r:id="rId38"/>
    <p:sldId id="328" r:id="rId39"/>
    <p:sldId id="329" r:id="rId40"/>
    <p:sldId id="330" r:id="rId41"/>
    <p:sldId id="331" r:id="rId42"/>
    <p:sldId id="289" r:id="rId43"/>
    <p:sldId id="290" r:id="rId44"/>
    <p:sldId id="291" r:id="rId45"/>
    <p:sldId id="292" r:id="rId46"/>
    <p:sldId id="293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36" r:id="rId58"/>
    <p:sldId id="305" r:id="rId59"/>
    <p:sldId id="333" r:id="rId60"/>
    <p:sldId id="334" r:id="rId61"/>
    <p:sldId id="33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623" autoAdjust="0"/>
    <p:restoredTop sz="86482" autoAdjust="0"/>
  </p:normalViewPr>
  <p:slideViewPr>
    <p:cSldViewPr>
      <p:cViewPr varScale="1">
        <p:scale>
          <a:sx n="96" d="100"/>
          <a:sy n="96" d="100"/>
        </p:scale>
        <p:origin x="-13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8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0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wmf"/><Relationship Id="rId3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8BE082-19CD-44CB-A152-26180D4864EA}" type="datetimeFigureOut">
              <a:rPr lang="en-US" smtClean="0"/>
              <a:pPr/>
              <a:t>3/22/16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E76F47-99C7-487B-8267-5CB1CD3ECC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83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9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A55B1E-949E-4AB5-8B5B-B21E9424C82E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11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0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919510-02AB-4739-B6E9-995560042521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12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1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0B3881-FF8F-435E-8AF1-5ECC9D9D8EDC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13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4DC1-17D2-4F9A-8A86-F2302B36F694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AFC9A7-D7CA-4C75-B6E5-5488EBAD6E04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697AD-F4D0-4EC1-8CC8-0E1CD8D33EDF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02114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D2B00DE-42B5-429A-B128-69726E691329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3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602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02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44EBB1-502A-431E-B976-739A05AE7E6A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061620-39B4-4979-BF66-4A7A3CD0755F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DE8D7-1D66-430E-89BF-588F50959477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77538" name="Rectangle 7"/>
          <p:cNvSpPr txBox="1">
            <a:spLocks noGrp="1" noChangeArrowheads="1"/>
          </p:cNvSpPr>
          <p:nvPr/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53" tIns="48326" rIns="96653" bIns="4832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F0FC288C-9B72-4834-807F-91B06DF4EAA8}" type="slidenum">
              <a:rPr lang="en-US" sz="1300">
                <a:solidFill>
                  <a:prstClr val="black"/>
                </a:solidFill>
                <a:latin typeface="Arial" pitchFamily="34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300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577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75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6653" tIns="48326" rIns="96653" bIns="48326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C5D4E6-1E4C-486D-9775-C30D0858CB39}" type="slidenum">
              <a:rPr lang="en-US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8C9833-FB94-4449-A144-81DC303B9E59}" type="slidenum">
              <a:rPr lang="en-US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55A4FD-F8F8-4775-8610-2EF5393C3C15}" type="slidenum">
              <a:rPr lang="en-US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52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4BE2C5-E1C0-42D2-9873-7DC87BC84889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1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F84D56-A713-4D82-9C06-857391BDD2A3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27C5B5-18F6-499D-8F5A-DFD4922C011A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C53115-9BC2-4281-A655-481F68218DD7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E58A72-2A03-42D1-A63B-7C384116F2A8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4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19AEE3-AE74-4E07-9EAB-61C5C330DAC7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2188" cy="360045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3B10AF-3DE0-4DA9-96F7-7EE5FCD42CED}" type="slidenum">
              <a:rPr lang="en-US">
                <a:solidFill>
                  <a:srgbClr val="000000"/>
                </a:solidFill>
              </a:rPr>
              <a:pPr/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FBB24-F1BF-45F8-B89D-287CB3E00212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B04E3-224F-49AB-9343-1100167D2BB2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37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</p:spPr>
        <p:txBody>
          <a:bodyPr/>
          <a:lstStyle/>
          <a:p>
            <a:pPr defTabSz="966612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F4931-F29C-4BBC-94AD-F313B0683640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573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9C5D2-CCAD-46A3-BDB5-6F3EAFD0A2F5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A546C-147E-431E-AEDD-EB4F050EF54B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8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0FBB1E-7B85-44E3-98AA-473DD81D8200}" type="slidenum">
              <a:rPr lang="en-US">
                <a:solidFill>
                  <a:srgbClr val="000000"/>
                </a:solidFill>
              </a:rPr>
              <a:pPr/>
              <a:t>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9963" cy="3584575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961" y="4540568"/>
            <a:ext cx="5384800" cy="4378881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4F62D-E7E6-486F-A7EF-E38B7755751C}" type="slidenum">
              <a:rPr lang="en-US" sz="1200" b="1">
                <a:solidFill>
                  <a:prstClr val="black"/>
                </a:solidFill>
                <a:latin typeface="Times New Roman" pitchFamily="18" charset="0"/>
              </a:rPr>
              <a:pPr/>
              <a:t>52</a:t>
            </a:fld>
            <a:endParaRPr lang="en-US" sz="12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4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A74819-A6DB-444D-B294-C570CEE72FCA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5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6AF94D-A915-4A00-B6BC-422075964FF8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8435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0E82B-77A9-4378-8F7A-6D5555CDFB6D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BAB992-4C79-4316-BE89-9B9DA2F3A987}" type="slidenum">
              <a:rPr lang="en-US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586DDD-22B9-4C19-AEB2-3A6DEABA2652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214B45E-EF84-4306-A408-E4AB12FA9AD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0DD4437-5403-4C72-BE79-527CC6F3CF65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D7329E5-074E-4A05-A2A9-4E8C77CC39B3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301C88-653F-46C8-9DD5-37BA2F48D688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06C2759-8EED-4AE0-BE7A-F96815C6FC49}" type="slidenum">
              <a:rPr lang="en-US" sz="1200" b="1">
                <a:solidFill>
                  <a:srgbClr val="000000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B5FB76-33F4-4C50-8805-D6E6CBCA901B}" type="slidenum">
              <a:rPr lang="en-US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2786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AB70A5-62B9-4B79-AC24-3BB22CE31BB2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893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8931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624A99-20BE-453D-B3D2-108C4FA6E670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4834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A50332-E4A9-4C80-800B-B4BFFFBE99E2}" type="slidenum">
              <a:rPr lang="en-US">
                <a:solidFill>
                  <a:prstClr val="black"/>
                </a:solidFill>
              </a:rPr>
              <a:pPr/>
              <a:t>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1097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097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B0E5F-A245-4CC4-9792-D448453003A0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7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10A897-F012-4EEE-A316-0838455E36D0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7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6E9489-B8CD-4B9B-9DC6-BDBB2853AF5C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8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5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D97A4E-D6AE-468C-970F-A38311485376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9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8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5D843-9F23-4C94-AE37-AB0A9305AFEE}" type="slidenum">
              <a:rPr lang="en-US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</a:rPr>
              <a:pPr>
                <a:defRPr/>
              </a:pPr>
              <a:t>10</a:t>
            </a:fld>
            <a:endParaRPr lang="en-US" smtClean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66B0CB2-5303-4D3E-B0D2-3C770C63DFA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60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779850-1E96-438F-8D98-28A24A8D25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1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55817-751E-41E9-B388-242EE48714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54"/>
          <p:cNvSpPr>
            <a:spLocks noGrp="1" noChangeArrowheads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5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18084F-7327-476B-987A-CA05F0AEDB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8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9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368"/>
            <a:ext cx="8229600" cy="523220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877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8853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4877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8853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356"/>
            <a:ext cx="7772400" cy="954107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27" name="Picture 7" descr="Pres2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80999" y="6561138"/>
            <a:ext cx="28237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B. (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</a:t>
            </a:r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) 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Prabhakaran</a:t>
            </a:r>
            <a:endParaRPr lang="en-US" sz="1300" dirty="0">
              <a:solidFill>
                <a:srgbClr val="FFFFFF"/>
              </a:solidFill>
              <a:latin typeface="Times 10 Roman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78989" y="6561138"/>
            <a:ext cx="24840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multimedia.utdallas.edu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w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4.wmf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20.wmf"/><Relationship Id="rId8" Type="http://schemas.openxmlformats.org/officeDocument/2006/relationships/image" Target="../media/image21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.wmf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1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4.png"/><Relationship Id="rId6" Type="http://schemas.openxmlformats.org/officeDocument/2006/relationships/oleObject" Target="../embeddings/oleObject14.bin"/><Relationship Id="rId7" Type="http://schemas.openxmlformats.org/officeDocument/2006/relationships/image" Target="../media/image35.w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3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8.wmf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jpeg"/><Relationship Id="rId12" Type="http://schemas.openxmlformats.org/officeDocument/2006/relationships/image" Target="../media/image59.jpe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53.wmf"/><Relationship Id="rId6" Type="http://schemas.openxmlformats.org/officeDocument/2006/relationships/image" Target="../media/image44.jpeg"/><Relationship Id="rId7" Type="http://schemas.openxmlformats.org/officeDocument/2006/relationships/image" Target="../media/image54.png"/><Relationship Id="rId8" Type="http://schemas.openxmlformats.org/officeDocument/2006/relationships/image" Target="../media/image55.jpeg"/><Relationship Id="rId9" Type="http://schemas.openxmlformats.org/officeDocument/2006/relationships/image" Target="../media/image56.jpeg"/><Relationship Id="rId10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62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63.wmf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4.jpeg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wmf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oleObject" Target="../embeddings/oleObject23.bin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hyperlink" Target="http://www.cs.ubc.ca/~mbrown/autostitch/autostitch.html" TargetMode="External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5841"/>
            <a:ext cx="7772400" cy="1470025"/>
          </a:xfrm>
        </p:spPr>
        <p:txBody>
          <a:bodyPr/>
          <a:lstStyle/>
          <a:p>
            <a:r>
              <a:rPr lang="en-US" i="1" dirty="0" smtClean="0"/>
              <a:t> </a:t>
            </a:r>
            <a:r>
              <a:rPr lang="en-US" sz="3600" b="1" i="1" dirty="0" smtClean="0"/>
              <a:t>Local Features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Slides Acknowledgements</a:t>
            </a:r>
          </a:p>
          <a:p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cs typeface="Arial"/>
              </a:rPr>
              <a:t>Steve Seitz</a:t>
            </a:r>
            <a:endParaRPr lang="en-US" sz="2000" dirty="0" smtClean="0"/>
          </a:p>
          <a:p>
            <a:r>
              <a:rPr lang="en-US" sz="2000" dirty="0" smtClean="0"/>
              <a:t>Kirsten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, </a:t>
            </a:r>
            <a:r>
              <a:rPr lang="en-US" sz="2000" dirty="0" err="1" smtClean="0"/>
              <a:t>Vassilis</a:t>
            </a:r>
            <a:r>
              <a:rPr lang="en-US" sz="2000" dirty="0" smtClean="0"/>
              <a:t> </a:t>
            </a:r>
            <a:r>
              <a:rPr lang="en-US" sz="2000" dirty="0" err="1" smtClean="0"/>
              <a:t>Athitsos</a:t>
            </a:r>
            <a:endParaRPr lang="en-US" sz="2000" dirty="0" smtClean="0"/>
          </a:p>
          <a:p>
            <a:r>
              <a:rPr lang="en-US" sz="2000" dirty="0" smtClean="0"/>
              <a:t>Other Vision Researchers</a:t>
            </a:r>
          </a:p>
          <a:p>
            <a:r>
              <a:rPr lang="en-US" sz="2000" dirty="0" err="1" smtClean="0"/>
              <a:t>Ebook</a:t>
            </a:r>
            <a:r>
              <a:rPr lang="en-US" sz="2000" dirty="0" smtClean="0"/>
              <a:t>: R. </a:t>
            </a:r>
            <a:r>
              <a:rPr lang="en-US" sz="2000" dirty="0" err="1" smtClean="0"/>
              <a:t>Szeliski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136650" y="-152400"/>
            <a:ext cx="85407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Geometric transformations</a:t>
            </a:r>
          </a:p>
        </p:txBody>
      </p:sp>
      <p:sp>
        <p:nvSpPr>
          <p:cNvPr id="450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914400"/>
            <a:ext cx="8540750" cy="4637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Translation</a:t>
            </a:r>
          </a:p>
          <a:p>
            <a:pPr eaLnBrk="1" hangingPunct="1">
              <a:defRPr/>
            </a:pPr>
            <a:r>
              <a:rPr lang="en-US" dirty="0" smtClean="0"/>
              <a:t>Euclidean (translation + rotation)</a:t>
            </a:r>
          </a:p>
          <a:p>
            <a:pPr eaLnBrk="1" hangingPunct="1">
              <a:defRPr/>
            </a:pPr>
            <a:r>
              <a:rPr lang="en-US" dirty="0" smtClean="0"/>
              <a:t>Similarity (transl. + rotation + scale)</a:t>
            </a:r>
          </a:p>
          <a:p>
            <a:pPr eaLnBrk="1" hangingPunct="1">
              <a:defRPr/>
            </a:pPr>
            <a:r>
              <a:rPr lang="en-US" dirty="0" smtClean="0"/>
              <a:t>Affine transformations</a:t>
            </a:r>
          </a:p>
          <a:p>
            <a:pPr eaLnBrk="1" hangingPunct="1">
              <a:defRPr/>
            </a:pPr>
            <a:r>
              <a:rPr lang="en-US" dirty="0" smtClean="0"/>
              <a:t>Projective transformations</a:t>
            </a:r>
          </a:p>
        </p:txBody>
      </p:sp>
      <p:pic>
        <p:nvPicPr>
          <p:cNvPr id="55300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246971"/>
            <a:ext cx="6269038" cy="226019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5301" name="Text Box 21"/>
          <p:cNvSpPr txBox="1">
            <a:spLocks noChangeArrowheads="1"/>
          </p:cNvSpPr>
          <p:nvPr/>
        </p:nvSpPr>
        <p:spPr bwMode="auto">
          <a:xfrm>
            <a:off x="838200" y="3810000"/>
            <a:ext cx="3789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dirty="0">
                <a:solidFill>
                  <a:srgbClr val="FFFF66"/>
                </a:solidFill>
                <a:latin typeface="Tahoma" pitchFamily="34" charset="0"/>
              </a:rPr>
              <a:t>For planar patches:</a:t>
            </a:r>
          </a:p>
        </p:txBody>
      </p:sp>
      <p:sp>
        <p:nvSpPr>
          <p:cNvPr id="45078" name="AutoShape 22"/>
          <p:cNvSpPr>
            <a:spLocks/>
          </p:cNvSpPr>
          <p:nvPr/>
        </p:nvSpPr>
        <p:spPr bwMode="auto">
          <a:xfrm>
            <a:off x="179388" y="990600"/>
            <a:ext cx="287337" cy="3095625"/>
          </a:xfrm>
          <a:prstGeom prst="leftBrace">
            <a:avLst>
              <a:gd name="adj1" fmla="val 897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sp>
        <p:nvSpPr>
          <p:cNvPr id="45079" name="Oval 23"/>
          <p:cNvSpPr>
            <a:spLocks noChangeArrowheads="1"/>
          </p:cNvSpPr>
          <p:nvPr/>
        </p:nvSpPr>
        <p:spPr bwMode="auto">
          <a:xfrm>
            <a:off x="0" y="4632325"/>
            <a:ext cx="3203575" cy="1225550"/>
          </a:xfrm>
          <a:prstGeom prst="ellipse">
            <a:avLst/>
          </a:prstGeom>
          <a:noFill/>
          <a:ln w="2857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Photometric transformations</a:t>
            </a:r>
          </a:p>
        </p:txBody>
      </p:sp>
      <p:sp>
        <p:nvSpPr>
          <p:cNvPr id="768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9388" y="5330825"/>
            <a:ext cx="5256212" cy="4498975"/>
          </a:xfrm>
        </p:spPr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z="2400" dirty="0" smtClean="0"/>
              <a:t>Modeled as a linear transformation</a:t>
            </a:r>
            <a:r>
              <a:rPr lang="en-US" sz="2800" dirty="0" smtClean="0"/>
              <a:t>:</a:t>
            </a:r>
          </a:p>
          <a:p>
            <a:pPr eaLnBrk="1" hangingPunct="1">
              <a:buFont typeface="Arial" pitchFamily="34" charset="0"/>
              <a:buNone/>
              <a:defRPr/>
            </a:pPr>
            <a:r>
              <a:rPr lang="en-US" sz="2400" dirty="0" smtClean="0"/>
              <a:t>	scaling + offset</a:t>
            </a:r>
          </a:p>
        </p:txBody>
      </p:sp>
      <p:pic>
        <p:nvPicPr>
          <p:cNvPr id="56324" name="Picture 4" descr="vtk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886200"/>
            <a:ext cx="29337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 descr="vtk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2514600"/>
            <a:ext cx="292576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 descr="vtk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1143000"/>
            <a:ext cx="2916238" cy="218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Disturbances</a:t>
            </a:r>
          </a:p>
        </p:txBody>
      </p:sp>
      <p:sp>
        <p:nvSpPr>
          <p:cNvPr id="18739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Noise</a:t>
            </a:r>
          </a:p>
          <a:p>
            <a:pPr eaLnBrk="1" hangingPunct="1">
              <a:defRPr/>
            </a:pPr>
            <a:r>
              <a:rPr lang="en-US" smtClean="0"/>
              <a:t>Image blur</a:t>
            </a:r>
          </a:p>
          <a:p>
            <a:pPr eaLnBrk="1" hangingPunct="1">
              <a:defRPr/>
            </a:pPr>
            <a:r>
              <a:rPr lang="en-US" smtClean="0"/>
              <a:t>Discretization errors</a:t>
            </a:r>
          </a:p>
          <a:p>
            <a:pPr eaLnBrk="1" hangingPunct="1">
              <a:defRPr/>
            </a:pPr>
            <a:r>
              <a:rPr lang="en-US" smtClean="0"/>
              <a:t>Compression artefacts</a:t>
            </a:r>
          </a:p>
          <a:p>
            <a:pPr eaLnBrk="1" hangingPunct="1">
              <a:defRPr/>
            </a:pPr>
            <a:r>
              <a:rPr lang="en-US" smtClean="0"/>
              <a:t>Deviations from the mathematical model</a:t>
            </a:r>
            <a:br>
              <a:rPr lang="en-US" smtClean="0"/>
            </a:br>
            <a:r>
              <a:rPr lang="en-US" smtClean="0"/>
              <a:t>(non-linearities, non-planarities, etc.)</a:t>
            </a:r>
          </a:p>
          <a:p>
            <a:pPr eaLnBrk="1" hangingPunct="1">
              <a:defRPr/>
            </a:pPr>
            <a:r>
              <a:rPr lang="en-US" smtClean="0"/>
              <a:t>Intra-class variations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19200" y="-9746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How to cope with </a:t>
            </a:r>
            <a:br>
              <a:rPr lang="en-US" sz="3600" dirty="0" smtClean="0"/>
            </a:br>
            <a:r>
              <a:rPr lang="en-US" sz="3600" dirty="0" smtClean="0"/>
              <a:t>transformations?</a:t>
            </a:r>
          </a:p>
        </p:txBody>
      </p:sp>
      <p:sp>
        <p:nvSpPr>
          <p:cNvPr id="14745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Exhaustive search</a:t>
            </a:r>
          </a:p>
          <a:p>
            <a:pPr eaLnBrk="1" hangingPunct="1">
              <a:defRPr/>
            </a:pPr>
            <a:r>
              <a:rPr lang="en-US" smtClean="0"/>
              <a:t>Invariance</a:t>
            </a:r>
          </a:p>
          <a:p>
            <a:pPr eaLnBrk="1" hangingPunct="1">
              <a:defRPr/>
            </a:pPr>
            <a:r>
              <a:rPr lang="en-US" smtClean="0"/>
              <a:t>Robustness</a:t>
            </a:r>
          </a:p>
          <a:p>
            <a:pPr lvl="1" eaLnBrk="1" hangingPunct="1"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9144000" cy="1143000"/>
          </a:xfrm>
        </p:spPr>
        <p:txBody>
          <a:bodyPr/>
          <a:lstStyle/>
          <a:p>
            <a:r>
              <a:rPr lang="en-US" sz="3600" dirty="0" smtClean="0"/>
              <a:t>Local features: main components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err="1" smtClean="0">
                <a:solidFill>
                  <a:schemeClr val="bg2"/>
                </a:solidFill>
              </a:rPr>
              <a:t>Description</a:t>
            </a:r>
            <a:r>
              <a:rPr lang="en-US" sz="2400" smtClean="0">
                <a:solidFill>
                  <a:schemeClr val="bg2"/>
                </a:solidFill>
              </a:rPr>
              <a:t>: Extract </a:t>
            </a:r>
            <a:r>
              <a:rPr lang="en-US" sz="2400" dirty="0" smtClean="0">
                <a:solidFill>
                  <a:schemeClr val="bg2"/>
                </a:solidFill>
              </a:rPr>
              <a:t>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2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226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/>
          <p:cNvGraphicFramePr>
            <a:graphicFrameLocks noChangeAspect="1"/>
          </p:cNvGraphicFramePr>
          <p:nvPr/>
        </p:nvGraphicFramePr>
        <p:xfrm>
          <a:off x="1071563" y="1022350"/>
          <a:ext cx="555625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0" name="Equation" r:id="rId4" imgW="1790700" imgH="482600" progId="Equation.3">
                  <p:embed/>
                </p:oleObj>
              </mc:Choice>
              <mc:Fallback>
                <p:oleObj name="Equation" r:id="rId4" imgW="17907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1022350"/>
                        <a:ext cx="5556250" cy="149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2687667" y="5362583"/>
          <a:ext cx="14287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1" name="Equation" r:id="rId6" imgW="571252" imgH="393529" progId="Equation.3">
                  <p:embed/>
                </p:oleObj>
              </mc:Choice>
              <mc:Fallback>
                <p:oleObj name="Equation" r:id="rId6" imgW="571252" imgH="393529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67" y="5362583"/>
                        <a:ext cx="1428750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0" descr="hessian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9142" y="3990983"/>
            <a:ext cx="1655763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essian"/>
          <p:cNvPicPr>
            <a:picLocks noChangeAspect="1" noChangeArrowheads="1"/>
          </p:cNvPicPr>
          <p:nvPr/>
        </p:nvPicPr>
        <p:blipFill>
          <a:blip r:embed="rId9" cstate="print"/>
          <a:srcRect l="7629" t="9563" r="47212" b="45161"/>
          <a:stretch>
            <a:fillRect/>
          </a:stretch>
        </p:blipFill>
        <p:spPr bwMode="auto">
          <a:xfrm>
            <a:off x="2606705" y="4013208"/>
            <a:ext cx="16192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8" descr="hessian"/>
          <p:cNvPicPr>
            <a:picLocks noChangeAspect="1" noChangeArrowheads="1"/>
          </p:cNvPicPr>
          <p:nvPr/>
        </p:nvPicPr>
        <p:blipFill>
          <a:blip r:embed="rId9" cstate="print"/>
          <a:srcRect l="6955" t="54877" r="45802"/>
          <a:stretch>
            <a:fillRect/>
          </a:stretch>
        </p:blipFill>
        <p:spPr bwMode="auto">
          <a:xfrm>
            <a:off x="6762780" y="4013208"/>
            <a:ext cx="170021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9" descr="hessian"/>
          <p:cNvPicPr>
            <a:picLocks noChangeAspect="1" noChangeArrowheads="1"/>
          </p:cNvPicPr>
          <p:nvPr/>
        </p:nvPicPr>
        <p:blipFill>
          <a:blip r:embed="rId9" cstate="print"/>
          <a:srcRect l="53523" t="54877"/>
          <a:stretch>
            <a:fillRect/>
          </a:stretch>
        </p:blipFill>
        <p:spPr bwMode="auto">
          <a:xfrm>
            <a:off x="4668867" y="4013208"/>
            <a:ext cx="16732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11078" name="Object 6"/>
          <p:cNvGraphicFramePr>
            <a:graphicFrameLocks noChangeAspect="1"/>
          </p:cNvGraphicFramePr>
          <p:nvPr/>
        </p:nvGraphicFramePr>
        <p:xfrm>
          <a:off x="4745067" y="5362583"/>
          <a:ext cx="1460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2" name="Equation" r:id="rId10" imgW="583947" imgH="418918" progId="Equation.3">
                  <p:embed/>
                </p:oleObj>
              </mc:Choice>
              <mc:Fallback>
                <p:oleObj name="Equation" r:id="rId10" imgW="583947" imgH="418918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5067" y="5362583"/>
                        <a:ext cx="1460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1079" name="Object 7"/>
          <p:cNvGraphicFramePr>
            <a:graphicFrameLocks noChangeAspect="1"/>
          </p:cNvGraphicFramePr>
          <p:nvPr/>
        </p:nvGraphicFramePr>
        <p:xfrm>
          <a:off x="6497667" y="5362583"/>
          <a:ext cx="22225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83" name="Equation" r:id="rId12" imgW="889000" imgH="419100" progId="Equation.3">
                  <p:embed/>
                </p:oleObj>
              </mc:Choice>
              <mc:Fallback>
                <p:oleObj name="Equation" r:id="rId12" imgW="889000" imgH="419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67" y="5362583"/>
                        <a:ext cx="2222500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514600" y="152400"/>
            <a:ext cx="586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Recall: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kern="0" dirty="0" smtClean="0">
                <a:solidFill>
                  <a:srgbClr val="000000"/>
                </a:solidFill>
              </a:rPr>
              <a:t>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957213" y="2771766"/>
            <a:ext cx="78137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 x 2 matrix of image derivatives (averaged in neighborhood of a point)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.</a:t>
            </a:r>
            <a:endParaRPr lang="en-US" sz="2800" dirty="0" smtClean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596" y="5619780"/>
            <a:ext cx="14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Notation: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9" name="Text Box 3"/>
          <p:cNvSpPr txBox="1">
            <a:spLocks noChangeArrowheads="1"/>
          </p:cNvSpPr>
          <p:nvPr/>
        </p:nvSpPr>
        <p:spPr bwMode="auto">
          <a:xfrm>
            <a:off x="609600" y="1233488"/>
            <a:ext cx="7391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Since </a:t>
            </a:r>
            <a:r>
              <a:rPr lang="en-US" sz="2800" i="1" dirty="0" smtClean="0">
                <a:solidFill>
                  <a:srgbClr val="000000"/>
                </a:solidFill>
                <a:cs typeface="Arial" pitchFamily="34" charset="0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cs typeface="Arial" pitchFamily="34" charset="0"/>
              </a:rPr>
              <a:t>is symmetric, we have</a:t>
            </a:r>
          </a:p>
        </p:txBody>
      </p:sp>
      <p:graphicFrame>
        <p:nvGraphicFramePr>
          <p:cNvPr id="869380" name="Object 4"/>
          <p:cNvGraphicFramePr>
            <a:graphicFrameLocks noChangeAspect="1"/>
          </p:cNvGraphicFramePr>
          <p:nvPr/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90" name="Equation" r:id="rId4" imgW="1244600" imgH="482600" progId="Equation.3">
                  <p:embed/>
                </p:oleObj>
              </mc:Choice>
              <mc:Fallback>
                <p:oleObj name="Equation" r:id="rId4" imgW="12446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9395" name="Object 19"/>
          <p:cNvGraphicFramePr>
            <a:graphicFrameLocks noChangeAspect="1"/>
          </p:cNvGraphicFramePr>
          <p:nvPr/>
        </p:nvGraphicFramePr>
        <p:xfrm>
          <a:off x="5730875" y="2438400"/>
          <a:ext cx="15859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91" name="Equation" r:id="rId6" imgW="660400" imgH="228600" progId="Equation.3">
                  <p:embed/>
                </p:oleObj>
              </mc:Choice>
              <mc:Fallback>
                <p:oleObj name="Equation" r:id="rId6" imgW="6604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438400"/>
                        <a:ext cx="1585913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/>
          <p:cNvGrpSpPr/>
          <p:nvPr/>
        </p:nvGrpSpPr>
        <p:grpSpPr>
          <a:xfrm>
            <a:off x="1733538" y="1905000"/>
            <a:ext cx="1981200" cy="1981200"/>
            <a:chOff x="3105138" y="3303599"/>
            <a:chExt cx="1981200" cy="1981200"/>
          </a:xfrm>
        </p:grpSpPr>
        <p:pic>
          <p:nvPicPr>
            <p:cNvPr id="24" name="Picture 10" descr="corner"/>
            <p:cNvPicPr>
              <a:picLocks noChangeAspect="1" noChangeArrowheads="1"/>
            </p:cNvPicPr>
            <p:nvPr/>
          </p:nvPicPr>
          <p:blipFill>
            <a:blip r:embed="rId8" cstate="print"/>
            <a:srcRect t="-13333" b="26667"/>
            <a:stretch>
              <a:fillRect/>
            </a:stretch>
          </p:blipFill>
          <p:spPr bwMode="auto">
            <a:xfrm rot="1721913">
              <a:off x="3105138" y="3303599"/>
              <a:ext cx="1981200" cy="19812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3" name="Group 6"/>
            <p:cNvGrpSpPr>
              <a:grpSpLocks/>
            </p:cNvGrpSpPr>
            <p:nvPr/>
          </p:nvGrpSpPr>
          <p:grpSpPr bwMode="auto">
            <a:xfrm rot="1721913">
              <a:off x="3418663" y="3758798"/>
              <a:ext cx="1501775" cy="1504950"/>
              <a:chOff x="2510" y="1968"/>
              <a:chExt cx="946" cy="948"/>
            </a:xfrm>
          </p:grpSpPr>
          <p:sp>
            <p:nvSpPr>
              <p:cNvPr id="26" name="Line 7"/>
              <p:cNvSpPr>
                <a:spLocks noChangeShapeType="1"/>
              </p:cNvSpPr>
              <p:nvPr/>
            </p:nvSpPr>
            <p:spPr bwMode="auto">
              <a:xfrm flipH="1">
                <a:off x="2510" y="234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Line 8"/>
              <p:cNvSpPr>
                <a:spLocks noChangeShapeType="1"/>
              </p:cNvSpPr>
              <p:nvPr/>
            </p:nvSpPr>
            <p:spPr bwMode="auto">
              <a:xfrm flipH="1">
                <a:off x="2510" y="2532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 flipH="1">
                <a:off x="2510" y="2724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2510" y="2916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rot="5400000" flipH="1">
                <a:off x="2688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12"/>
              <p:cNvSpPr>
                <a:spLocks noChangeShapeType="1"/>
              </p:cNvSpPr>
              <p:nvPr/>
            </p:nvSpPr>
            <p:spPr bwMode="auto">
              <a:xfrm rot="5400000" flipH="1">
                <a:off x="2880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rot="5400000" flipH="1">
                <a:off x="3072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 rot="5400000" flipH="1">
                <a:off x="3264" y="2160"/>
                <a:ext cx="384" cy="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7" name="TextBox 36"/>
          <p:cNvSpPr txBox="1"/>
          <p:nvPr/>
        </p:nvSpPr>
        <p:spPr>
          <a:xfrm>
            <a:off x="685800" y="4800600"/>
            <a:ext cx="792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The </a:t>
            </a:r>
            <a:r>
              <a:rPr lang="en-US" sz="2800" i="1" dirty="0" err="1" smtClean="0">
                <a:solidFill>
                  <a:srgbClr val="000000"/>
                </a:solidFill>
              </a:rPr>
              <a:t>eigenvalues</a:t>
            </a:r>
            <a:r>
              <a:rPr lang="en-US" sz="2800" dirty="0" smtClean="0">
                <a:solidFill>
                  <a:srgbClr val="000000"/>
                </a:solidFill>
              </a:rPr>
              <a:t> of </a:t>
            </a:r>
            <a:r>
              <a:rPr lang="en-US" sz="2800" i="1" dirty="0" smtClean="0">
                <a:solidFill>
                  <a:srgbClr val="000000"/>
                </a:solidFill>
              </a:rPr>
              <a:t>M </a:t>
            </a:r>
            <a:r>
              <a:rPr lang="en-US" sz="2800" dirty="0" smtClean="0">
                <a:solidFill>
                  <a:srgbClr val="000000"/>
                </a:solidFill>
              </a:rPr>
              <a:t>reveal the amount of intensity change in the two principal orthogonal gradient directions in the window.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2971800" y="200248"/>
            <a:ext cx="5257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Recall: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kern="0" dirty="0" smtClean="0">
                <a:solidFill>
                  <a:srgbClr val="000000"/>
                </a:solidFill>
              </a:rPr>
              <a:t>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96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553200" y="1295400"/>
            <a:ext cx="2362200" cy="2779713"/>
            <a:chOff x="480" y="1824"/>
            <a:chExt cx="1488" cy="1751"/>
          </a:xfrm>
        </p:grpSpPr>
        <p:pic>
          <p:nvPicPr>
            <p:cNvPr id="18" name="Picture 18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 dirty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region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6705600" y="4038600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3" name="Group 4"/>
          <p:cNvGrpSpPr>
            <a:grpSpLocks/>
          </p:cNvGrpSpPr>
          <p:nvPr/>
        </p:nvGrpSpPr>
        <p:grpSpPr bwMode="auto">
          <a:xfrm>
            <a:off x="457200" y="1295400"/>
            <a:ext cx="2438400" cy="2779713"/>
            <a:chOff x="2160" y="1824"/>
            <a:chExt cx="1536" cy="1751"/>
          </a:xfrm>
        </p:grpSpPr>
        <p:pic>
          <p:nvPicPr>
            <p:cNvPr id="5" name="Picture 5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752600" y="1447800"/>
            <a:ext cx="685800" cy="685800"/>
          </a:xfrm>
          <a:prstGeom prst="rect">
            <a:avLst/>
          </a:prstGeom>
          <a:solidFill>
            <a:srgbClr val="FFCC99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62000" y="4018260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62000" y="4491335"/>
            <a:ext cx="129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505200" y="1295400"/>
            <a:ext cx="2667000" cy="2779713"/>
            <a:chOff x="3792" y="1824"/>
            <a:chExt cx="1680" cy="1751"/>
          </a:xfrm>
        </p:grpSpPr>
        <p:pic>
          <p:nvPicPr>
            <p:cNvPr id="10" name="Picture 10" descr="corner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</a:t>
              </a:r>
              <a:r>
                <a:rPr lang="en-US" sz="2400" dirty="0" smtClean="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”</a:t>
              </a:r>
              <a:r>
                <a:rPr lang="en-US" sz="2400" dirty="0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:</a:t>
              </a:r>
              <a:endParaRPr lang="ru-RU" sz="24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0" name="Rectangle 9"/>
          <p:cNvSpPr>
            <a:spLocks noChangeArrowheads="1"/>
          </p:cNvSpPr>
          <p:nvPr/>
        </p:nvSpPr>
        <p:spPr bwMode="auto">
          <a:xfrm>
            <a:off x="3276600" y="4045803"/>
            <a:ext cx="358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</a:b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 dirty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  <a:sym typeface="Symbol" pitchFamily="18" charset="2"/>
              </a:rPr>
              <a:t>;</a:t>
            </a:r>
            <a:endParaRPr lang="ru-RU" sz="2400" dirty="0">
              <a:solidFill>
                <a:srgbClr val="000000"/>
              </a:solidFill>
              <a:cs typeface="Times New Roman" pitchFamily="18" charset="0"/>
              <a:sym typeface="Symbol" pitchFamily="18" charset="2"/>
            </a:endParaRPr>
          </a:p>
        </p:txBody>
      </p:sp>
      <p:grpSp>
        <p:nvGrpSpPr>
          <p:cNvPr id="9" name="Group 32"/>
          <p:cNvGrpSpPr/>
          <p:nvPr/>
        </p:nvGrpSpPr>
        <p:grpSpPr>
          <a:xfrm>
            <a:off x="609600" y="5486400"/>
            <a:ext cx="5498656" cy="1019822"/>
            <a:chOff x="609600" y="5486400"/>
            <a:chExt cx="5498656" cy="1019822"/>
          </a:xfrm>
        </p:grpSpPr>
        <p:pic>
          <p:nvPicPr>
            <p:cNvPr id="31" name="Picture 8" descr="txp_fi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5200" y="5486400"/>
              <a:ext cx="2603056" cy="1019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609600" y="5638800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One way to score the </a:t>
              </a:r>
              <a:r>
                <a:rPr lang="en-US" sz="2400" dirty="0" err="1" smtClean="0"/>
                <a:t>cornerness</a:t>
              </a:r>
              <a:r>
                <a:rPr lang="en-US" sz="2400" dirty="0" smtClean="0"/>
                <a:t>:</a:t>
              </a:r>
              <a:endParaRPr lang="en-US" sz="2400" dirty="0"/>
            </a:p>
          </p:txBody>
        </p:sp>
      </p:grp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2667000" y="228600"/>
            <a:ext cx="5867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b="1" kern="0" dirty="0" smtClean="0">
                <a:solidFill>
                  <a:srgbClr val="000000"/>
                </a:solidFill>
              </a:rPr>
              <a:t>Recall: </a:t>
            </a:r>
            <a:r>
              <a:rPr lang="en-US" sz="3000" kern="0" dirty="0" smtClean="0">
                <a:solidFill>
                  <a:srgbClr val="000000"/>
                </a:solidFill>
              </a:rPr>
              <a:t>Corners as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000" kern="0" dirty="0" smtClean="0">
                <a:solidFill>
                  <a:srgbClr val="000000"/>
                </a:solidFill>
              </a:rPr>
              <a:t>distinctive interest points</a:t>
            </a:r>
            <a:endParaRPr lang="ru-RU" sz="3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51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corner detector</a:t>
            </a:r>
            <a:endParaRPr lang="ru-RU" dirty="0"/>
          </a:p>
        </p:txBody>
      </p:sp>
      <p:sp>
        <p:nvSpPr>
          <p:cNvPr id="601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752600"/>
            <a:ext cx="8763000" cy="2801955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Compute</a:t>
            </a:r>
            <a:r>
              <a:rPr lang="en-US" sz="2800" i="1" dirty="0" smtClean="0"/>
              <a:t> M </a:t>
            </a:r>
            <a:r>
              <a:rPr lang="en-US" sz="2800" dirty="0" smtClean="0"/>
              <a:t>matrix for image window surrounding each pixel to get its </a:t>
            </a:r>
            <a:r>
              <a:rPr lang="en-US" i="1" dirty="0" err="1" smtClean="0"/>
              <a:t>cornerness</a:t>
            </a:r>
            <a:r>
              <a:rPr lang="en-US" i="1" dirty="0" smtClean="0"/>
              <a:t> </a:t>
            </a:r>
            <a:r>
              <a:rPr lang="en-US" sz="2800" dirty="0" smtClean="0"/>
              <a:t>score.</a:t>
            </a:r>
            <a:endParaRPr lang="en-US" sz="2800" dirty="0"/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Find points </a:t>
            </a:r>
            <a:r>
              <a:rPr lang="en-US" sz="2800" dirty="0" smtClean="0"/>
              <a:t>with large </a:t>
            </a:r>
            <a:r>
              <a:rPr lang="en-US" sz="2800" dirty="0"/>
              <a:t>corner response </a:t>
            </a:r>
            <a:r>
              <a:rPr lang="en-US" sz="2800" dirty="0" smtClean="0"/>
              <a:t>(</a:t>
            </a:r>
            <a:r>
              <a:rPr lang="en-US" i="1" dirty="0" smtClean="0"/>
              <a:t>f </a:t>
            </a:r>
            <a:r>
              <a:rPr lang="en-US" sz="2800" dirty="0" smtClean="0"/>
              <a:t>&gt; </a:t>
            </a:r>
            <a:r>
              <a:rPr lang="en-US" sz="2800" dirty="0"/>
              <a:t>threshold)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Take the points of local </a:t>
            </a:r>
            <a:r>
              <a:rPr lang="en-US" sz="2800" dirty="0" smtClean="0"/>
              <a:t>maxima</a:t>
            </a:r>
            <a:r>
              <a:rPr lang="en-US" dirty="0" smtClean="0"/>
              <a:t>, i.e., perform non-maximum suppression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61742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1747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609600" y="11430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9144000" cy="1143000"/>
          </a:xfrm>
        </p:spPr>
        <p:txBody>
          <a:bodyPr/>
          <a:lstStyle/>
          <a:p>
            <a:r>
              <a:rPr lang="en-US" sz="3600" dirty="0" smtClean="0"/>
              <a:t>Local features: main components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Detection: </a:t>
            </a:r>
            <a:r>
              <a:rPr lang="en-US" sz="2400" dirty="0" smtClean="0"/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Description</a:t>
            </a:r>
            <a:r>
              <a:rPr lang="en-US" sz="2400" dirty="0" err="1" smtClean="0"/>
              <a:t>:Extract</a:t>
            </a:r>
            <a:r>
              <a:rPr lang="en-US" sz="2400" dirty="0" smtClean="0"/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pic>
        <p:nvPicPr>
          <p:cNvPr id="6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42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12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043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sp>
        <p:nvSpPr>
          <p:cNvPr id="4" name="TextBox 3"/>
          <p:cNvSpPr txBox="1"/>
          <p:nvPr/>
        </p:nvSpPr>
        <p:spPr>
          <a:xfrm>
            <a:off x="0" y="63216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083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2771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412920" y="852487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Compute corner response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609600" y="838200"/>
            <a:ext cx="75664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Find points with large corner response: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 &gt; 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threshold</a:t>
            </a:r>
            <a:endParaRPr lang="ru-RU" sz="2800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3796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6072"/>
            <a:ext cx="7772400" cy="1143000"/>
          </a:xfrm>
        </p:spPr>
        <p:txBody>
          <a:bodyPr/>
          <a:lstStyle/>
          <a:p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81000" y="838200"/>
            <a:ext cx="56568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cs typeface="Times New Roman" pitchFamily="18" charset="0"/>
              </a:rPr>
              <a:t>Take only the points of local maxima of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f</a:t>
            </a:r>
            <a:endParaRPr lang="ru-RU" sz="2800" i="1" dirty="0" smtClean="0">
              <a:solidFill>
                <a:srgbClr val="000000"/>
              </a:solidFill>
              <a:cs typeface="Times New Roman" pitchFamily="18" charset="0"/>
            </a:endParaRPr>
          </a:p>
        </p:txBody>
      </p:sp>
      <p:pic>
        <p:nvPicPr>
          <p:cNvPr id="34820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sz="3200" dirty="0" smtClean="0"/>
              <a:t>Harris Detector: Steps</a:t>
            </a:r>
            <a:endParaRPr lang="ru-RU" sz="3200" dirty="0" smtClean="0"/>
          </a:p>
        </p:txBody>
      </p:sp>
      <p:pic>
        <p:nvPicPr>
          <p:cNvPr id="35843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198562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3810000" y="2189162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400800" y="1960562"/>
            <a:ext cx="8382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2133600" y="3408362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181600" y="3865562"/>
            <a:ext cx="1143000" cy="685800"/>
          </a:xfrm>
          <a:prstGeom prst="ellipse">
            <a:avLst/>
          </a:prstGeom>
          <a:noFill/>
          <a:ln w="57150" cap="flat" cmpd="sng" algn="ctr">
            <a:solidFill>
              <a:srgbClr val="FFFF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200" dirty="0" smtClean="0"/>
              <a:t>Properties of the </a:t>
            </a:r>
            <a:br>
              <a:rPr lang="en-US" sz="3200" dirty="0" smtClean="0"/>
            </a:br>
            <a:r>
              <a:rPr lang="en-US" sz="3200" dirty="0" smtClean="0"/>
              <a:t>Harris corner detector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aphicFrame>
        <p:nvGraphicFramePr>
          <p:cNvPr id="1415170" name="Object 2"/>
          <p:cNvGraphicFramePr>
            <a:graphicFrameLocks noChangeAspect="1"/>
          </p:cNvGraphicFramePr>
          <p:nvPr/>
        </p:nvGraphicFramePr>
        <p:xfrm>
          <a:off x="5761038" y="974725"/>
          <a:ext cx="298767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07" name="Equation" r:id="rId3" imgW="1244600" imgH="482600" progId="Equation.3">
                  <p:embed/>
                </p:oleObj>
              </mc:Choice>
              <mc:Fallback>
                <p:oleObj name="Equation" r:id="rId3" imgW="12446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974725"/>
                        <a:ext cx="2987675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Yes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1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286000"/>
          </a:xfrm>
        </p:spPr>
        <p:txBody>
          <a:bodyPr/>
          <a:lstStyle/>
          <a:p>
            <a:r>
              <a:rPr lang="en-US" sz="2800" dirty="0" smtClean="0"/>
              <a:t>Rotation invariant?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Scale invariant?</a:t>
            </a:r>
            <a:endParaRPr lang="en-US" sz="2800" dirty="0"/>
          </a:p>
        </p:txBody>
      </p:sp>
      <p:grpSp>
        <p:nvGrpSpPr>
          <p:cNvPr id="3" name="Group 18"/>
          <p:cNvGrpSpPr/>
          <p:nvPr/>
        </p:nvGrpSpPr>
        <p:grpSpPr>
          <a:xfrm>
            <a:off x="1219200" y="3244850"/>
            <a:ext cx="2819400" cy="3232150"/>
            <a:chOff x="1219200" y="3244850"/>
            <a:chExt cx="2819400" cy="3232150"/>
          </a:xfrm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1295400" y="3463925"/>
              <a:ext cx="2743200" cy="20066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219200" y="40227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600200" y="3489325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2452688" y="32448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371600" y="5775325"/>
              <a:ext cx="2590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0000"/>
                  </a:solidFill>
                  <a:cs typeface="Times New Roman" pitchFamily="18" charset="0"/>
                </a:rPr>
                <a:t>All points will be classified as </a:t>
              </a:r>
              <a:r>
                <a:rPr lang="en-US" sz="2000" dirty="0">
                  <a:solidFill>
                    <a:srgbClr val="0033CC"/>
                  </a:solidFill>
                  <a:cs typeface="Times New Roman" pitchFamily="18" charset="0"/>
                </a:rPr>
                <a:t>edges</a:t>
              </a:r>
              <a:endParaRPr lang="ru-RU" sz="20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4800600" y="3565525"/>
            <a:ext cx="3352800" cy="2667000"/>
            <a:chOff x="4800600" y="3565525"/>
            <a:chExt cx="3352800" cy="2667000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7086600" y="3844925"/>
              <a:ext cx="381000" cy="330200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7024688" y="3740150"/>
              <a:ext cx="381000" cy="3810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4800600" y="3565525"/>
              <a:ext cx="1676400" cy="838200"/>
            </a:xfrm>
            <a:custGeom>
              <a:avLst/>
              <a:gdLst>
                <a:gd name="T0" fmla="*/ 1257300 w 21600"/>
                <a:gd name="T1" fmla="*/ 0 h 21600"/>
                <a:gd name="T2" fmla="*/ 0 w 21600"/>
                <a:gd name="T3" fmla="*/ 419100 h 21600"/>
                <a:gd name="T4" fmla="*/ 1257300 w 21600"/>
                <a:gd name="T5" fmla="*/ 838200 h 21600"/>
                <a:gd name="T6" fmla="*/ 1676400 w 21600"/>
                <a:gd name="T7" fmla="*/ 4191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781800" y="5775325"/>
              <a:ext cx="1371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3300"/>
                  </a:solidFill>
                  <a:cs typeface="Times New Roman" pitchFamily="18" charset="0"/>
                </a:rPr>
                <a:t>Corner !</a:t>
              </a:r>
              <a:endParaRPr lang="ru-RU" sz="24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0386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Yes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91000" y="2438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No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1524000" y="-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Properties of the </a:t>
            </a:r>
            <a:b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Harris corner detector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774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Scale invariant interest points</a:t>
            </a:r>
            <a:endParaRPr lang="en-US" sz="3600" dirty="0"/>
          </a:p>
        </p:txBody>
      </p:sp>
      <p:pic>
        <p:nvPicPr>
          <p:cNvPr id="13" name="Picture 12" descr="uttower1.JPG"/>
          <p:cNvPicPr>
            <a:picLocks noChangeAspect="1"/>
          </p:cNvPicPr>
          <p:nvPr/>
        </p:nvPicPr>
        <p:blipFill>
          <a:blip r:embed="rId3" cstate="print"/>
          <a:srcRect l="51667" b="30034"/>
          <a:stretch>
            <a:fillRect/>
          </a:stretch>
        </p:blipFill>
        <p:spPr>
          <a:xfrm>
            <a:off x="5521338" y="2479662"/>
            <a:ext cx="3156856" cy="3048000"/>
          </a:xfrm>
          <a:prstGeom prst="rect">
            <a:avLst/>
          </a:prstGeom>
        </p:spPr>
      </p:pic>
      <p:pic>
        <p:nvPicPr>
          <p:cNvPr id="14" name="Picture 13" descr="uttower2.JPG"/>
          <p:cNvPicPr>
            <a:picLocks noChangeAspect="1"/>
          </p:cNvPicPr>
          <p:nvPr/>
        </p:nvPicPr>
        <p:blipFill>
          <a:blip r:embed="rId4" cstate="print"/>
          <a:srcRect l="20277" t="14319" b="11445"/>
          <a:stretch>
            <a:fillRect/>
          </a:stretch>
        </p:blipFill>
        <p:spPr>
          <a:xfrm>
            <a:off x="525918" y="2479661"/>
            <a:ext cx="4879533" cy="3030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11430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How can we independently select interest points in each image, such that the detections are repeatable across different scales?</a:t>
            </a:r>
          </a:p>
        </p:txBody>
      </p:sp>
    </p:spTree>
    <p:extLst>
      <p:ext uri="{BB962C8B-B14F-4D97-AF65-F5344CB8AC3E}">
        <p14:creationId xmlns:p14="http://schemas.microsoft.com/office/powerpoint/2010/main" val="131771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15"/>
          <p:cNvSpPr>
            <a:spLocks noChangeAspect="1" noChangeArrowheads="1"/>
          </p:cNvSpPr>
          <p:nvPr/>
        </p:nvSpPr>
        <p:spPr bwMode="auto">
          <a:xfrm>
            <a:off x="6432564" y="3343944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Oval 15"/>
          <p:cNvSpPr>
            <a:spLocks noChangeAspect="1" noChangeArrowheads="1"/>
          </p:cNvSpPr>
          <p:nvPr/>
        </p:nvSpPr>
        <p:spPr bwMode="auto">
          <a:xfrm>
            <a:off x="2241564" y="3243699"/>
            <a:ext cx="146814" cy="14630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5137164" y="2124744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946164" y="2048544"/>
            <a:ext cx="2667000" cy="25908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456" y="-155936"/>
            <a:ext cx="7772400" cy="1143000"/>
          </a:xfrm>
        </p:spPr>
        <p:txBody>
          <a:bodyPr/>
          <a:lstStyle/>
          <a:p>
            <a:r>
              <a:rPr lang="en-US" dirty="0" smtClean="0"/>
              <a:t>Automatic scale selection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898456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Intuition: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Find scale that gives local maxima of some function </a:t>
            </a:r>
            <a:r>
              <a:rPr lang="en-US" sz="2400" i="1" dirty="0" smtClean="0">
                <a:solidFill>
                  <a:srgbClr val="000000"/>
                </a:solidFill>
              </a:rPr>
              <a:t>f </a:t>
            </a:r>
            <a:r>
              <a:rPr lang="en-US" sz="2400" dirty="0" smtClean="0">
                <a:solidFill>
                  <a:srgbClr val="000000"/>
                </a:solidFill>
              </a:rPr>
              <a:t>in both position and scale.</a:t>
            </a:r>
          </a:p>
        </p:txBody>
      </p:sp>
      <p:sp>
        <p:nvSpPr>
          <p:cNvPr id="6" name="Freeform 2"/>
          <p:cNvSpPr>
            <a:spLocks/>
          </p:cNvSpPr>
          <p:nvPr/>
        </p:nvSpPr>
        <p:spPr bwMode="auto">
          <a:xfrm>
            <a:off x="6788004" y="2188219"/>
            <a:ext cx="620192" cy="1404551"/>
          </a:xfrm>
          <a:custGeom>
            <a:avLst/>
            <a:gdLst>
              <a:gd name="T0" fmla="*/ 0 w 544"/>
              <a:gd name="T1" fmla="*/ 2147483647 h 1232"/>
              <a:gd name="T2" fmla="*/ 1088707408 w 544"/>
              <a:gd name="T3" fmla="*/ 2147483647 h 1232"/>
              <a:gd name="T4" fmla="*/ 1330642300 w 544"/>
              <a:gd name="T5" fmla="*/ 1572577274 h 1232"/>
              <a:gd name="T6" fmla="*/ 846772517 w 544"/>
              <a:gd name="T7" fmla="*/ 604837459 h 1232"/>
              <a:gd name="T8" fmla="*/ 1330642300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auto">
          <a:xfrm>
            <a:off x="5748272" y="3673715"/>
            <a:ext cx="756998" cy="965629"/>
          </a:xfrm>
          <a:custGeom>
            <a:avLst/>
            <a:gdLst>
              <a:gd name="T0" fmla="*/ 0 w 664"/>
              <a:gd name="T1" fmla="*/ 1993442278 h 847"/>
              <a:gd name="T2" fmla="*/ 1209674952 w 664"/>
              <a:gd name="T3" fmla="*/ 1993442278 h 847"/>
              <a:gd name="T4" fmla="*/ 967740041 w 664"/>
              <a:gd name="T5" fmla="*/ 1146669940 h 847"/>
              <a:gd name="T6" fmla="*/ 1572577319 w 664"/>
              <a:gd name="T7" fmla="*/ 904735100 h 847"/>
              <a:gd name="T8" fmla="*/ 1572577319 w 664"/>
              <a:gd name="T9" fmla="*/ 541832641 h 847"/>
              <a:gd name="T10" fmla="*/ 1514614540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1841146" y="3224128"/>
            <a:ext cx="1970020" cy="1441033"/>
          </a:xfrm>
          <a:custGeom>
            <a:avLst/>
            <a:gdLst>
              <a:gd name="T0" fmla="*/ 0 w 1728"/>
              <a:gd name="T1" fmla="*/ 2147483647 h 1264"/>
              <a:gd name="T2" fmla="*/ 241935031 w 1728"/>
              <a:gd name="T3" fmla="*/ 1008062507 h 1264"/>
              <a:gd name="T4" fmla="*/ 1088707589 w 1728"/>
              <a:gd name="T5" fmla="*/ 161289987 h 1264"/>
              <a:gd name="T6" fmla="*/ 2147483647 w 1728"/>
              <a:gd name="T7" fmla="*/ 40322497 h 1264"/>
              <a:gd name="T8" fmla="*/ 2147483647 w 1728"/>
              <a:gd name="T9" fmla="*/ 403224943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179744" y="3189926"/>
            <a:ext cx="273614" cy="273614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2036097" y="3059959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796684" y="2851329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403364" y="2444328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Freeform 11"/>
          <p:cNvSpPr>
            <a:spLocks noChangeAspect="1"/>
          </p:cNvSpPr>
          <p:nvPr/>
        </p:nvSpPr>
        <p:spPr bwMode="auto">
          <a:xfrm>
            <a:off x="6430026" y="3416062"/>
            <a:ext cx="357978" cy="261073"/>
          </a:xfrm>
          <a:custGeom>
            <a:avLst/>
            <a:gdLst>
              <a:gd name="T0" fmla="*/ 0 w 1728"/>
              <a:gd name="T1" fmla="*/ 104556285 h 1264"/>
              <a:gd name="T2" fmla="*/ 7988581 w 1728"/>
              <a:gd name="T3" fmla="*/ 33087328 h 1264"/>
              <a:gd name="T4" fmla="*/ 35948758 w 1728"/>
              <a:gd name="T5" fmla="*/ 5294008 h 1264"/>
              <a:gd name="T6" fmla="*/ 87874692 w 1728"/>
              <a:gd name="T7" fmla="*/ 1323574 h 1264"/>
              <a:gd name="T8" fmla="*/ 143794744 w 1728"/>
              <a:gd name="T9" fmla="*/ 13234874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227096" y="3156129"/>
            <a:ext cx="571169" cy="567749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5987684" y="2947498"/>
            <a:ext cx="1039733" cy="98501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5594364" y="2540497"/>
            <a:ext cx="1805852" cy="180585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5"/>
          <p:cNvSpPr>
            <a:spLocks noChangeAspect="1" noChangeArrowheads="1"/>
          </p:cNvSpPr>
          <p:nvPr/>
        </p:nvSpPr>
        <p:spPr bwMode="auto">
          <a:xfrm>
            <a:off x="6350222" y="3274695"/>
            <a:ext cx="328337" cy="327196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6200" y="4612214"/>
            <a:ext cx="3557588" cy="1939925"/>
            <a:chOff x="48" y="3072"/>
            <a:chExt cx="2241" cy="1222"/>
          </a:xfrm>
        </p:grpSpPr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297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Line 11"/>
            <p:cNvSpPr>
              <a:spLocks noChangeShapeType="1"/>
            </p:cNvSpPr>
            <p:nvPr/>
          </p:nvSpPr>
          <p:spPr bwMode="auto">
            <a:xfrm flipV="1">
              <a:off x="297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48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Text Box 13"/>
            <p:cNvSpPr txBox="1">
              <a:spLocks noChangeArrowheads="1"/>
            </p:cNvSpPr>
            <p:nvPr/>
          </p:nvSpPr>
          <p:spPr bwMode="auto">
            <a:xfrm>
              <a:off x="1477" y="4044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 Box 14"/>
            <p:cNvSpPr txBox="1">
              <a:spLocks noChangeArrowheads="1"/>
            </p:cNvSpPr>
            <p:nvPr/>
          </p:nvSpPr>
          <p:spPr bwMode="auto">
            <a:xfrm>
              <a:off x="1500" y="326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1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528" y="3368"/>
              <a:ext cx="1632" cy="568"/>
            </a:xfrm>
            <a:custGeom>
              <a:avLst/>
              <a:gdLst>
                <a:gd name="T0" fmla="*/ 0 w 1632"/>
                <a:gd name="T1" fmla="*/ 568 h 568"/>
                <a:gd name="T2" fmla="*/ 288 w 1632"/>
                <a:gd name="T3" fmla="*/ 40 h 568"/>
                <a:gd name="T4" fmla="*/ 912 w 1632"/>
                <a:gd name="T5" fmla="*/ 328 h 568"/>
                <a:gd name="T6" fmla="*/ 1392 w 1632"/>
                <a:gd name="T7" fmla="*/ 472 h 568"/>
                <a:gd name="T8" fmla="*/ 1632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5391151" y="4596338"/>
            <a:ext cx="3500438" cy="1960563"/>
            <a:chOff x="3396" y="3072"/>
            <a:chExt cx="2205" cy="1235"/>
          </a:xfrm>
        </p:grpSpPr>
        <p:sp>
          <p:nvSpPr>
            <p:cNvPr id="41" name="Line 17"/>
            <p:cNvSpPr>
              <a:spLocks noChangeShapeType="1"/>
            </p:cNvSpPr>
            <p:nvPr/>
          </p:nvSpPr>
          <p:spPr bwMode="auto">
            <a:xfrm>
              <a:off x="3645" y="4080"/>
              <a:ext cx="19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Line 18"/>
            <p:cNvSpPr>
              <a:spLocks noChangeShapeType="1"/>
            </p:cNvSpPr>
            <p:nvPr/>
          </p:nvSpPr>
          <p:spPr bwMode="auto">
            <a:xfrm flipV="1">
              <a:off x="3645" y="3168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Text Box 19"/>
            <p:cNvSpPr txBox="1">
              <a:spLocks noChangeArrowheads="1"/>
            </p:cNvSpPr>
            <p:nvPr/>
          </p:nvSpPr>
          <p:spPr bwMode="auto">
            <a:xfrm>
              <a:off x="3396" y="3072"/>
              <a:ext cx="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i="1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  <a:endParaRPr lang="ru-RU" sz="2400" i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4789" y="4057"/>
              <a:ext cx="8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region size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Text Box 21"/>
            <p:cNvSpPr txBox="1">
              <a:spLocks noChangeArrowheads="1"/>
            </p:cNvSpPr>
            <p:nvPr/>
          </p:nvSpPr>
          <p:spPr bwMode="auto">
            <a:xfrm>
              <a:off x="4812" y="3272"/>
              <a:ext cx="63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009900"/>
                  </a:solidFill>
                  <a:latin typeface="Times New Roman" pitchFamily="18" charset="0"/>
                  <a:cs typeface="Times New Roman" pitchFamily="18" charset="0"/>
                </a:rPr>
                <a:t>Image 2</a:t>
              </a:r>
              <a:endParaRPr lang="ru-RU" sz="2000" dirty="0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Freeform 22"/>
            <p:cNvSpPr>
              <a:spLocks/>
            </p:cNvSpPr>
            <p:nvPr/>
          </p:nvSpPr>
          <p:spPr bwMode="auto">
            <a:xfrm>
              <a:off x="3744" y="3368"/>
              <a:ext cx="864" cy="568"/>
            </a:xfrm>
            <a:custGeom>
              <a:avLst/>
              <a:gdLst>
                <a:gd name="T0" fmla="*/ 0 w 1632"/>
                <a:gd name="T1" fmla="*/ 568 h 568"/>
                <a:gd name="T2" fmla="*/ 80 w 1632"/>
                <a:gd name="T3" fmla="*/ 40 h 568"/>
                <a:gd name="T4" fmla="*/ 256 w 1632"/>
                <a:gd name="T5" fmla="*/ 328 h 568"/>
                <a:gd name="T6" fmla="*/ 390 w 1632"/>
                <a:gd name="T7" fmla="*/ 472 h 568"/>
                <a:gd name="T8" fmla="*/ 457 w 1632"/>
                <a:gd name="T9" fmla="*/ 52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2"/>
                <a:gd name="T16" fmla="*/ 0 h 568"/>
                <a:gd name="T17" fmla="*/ 1632 w 1632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2" h="568">
                  <a:moveTo>
                    <a:pt x="0" y="568"/>
                  </a:moveTo>
                  <a:cubicBezTo>
                    <a:pt x="68" y="324"/>
                    <a:pt x="136" y="80"/>
                    <a:pt x="288" y="40"/>
                  </a:cubicBezTo>
                  <a:cubicBezTo>
                    <a:pt x="440" y="0"/>
                    <a:pt x="728" y="256"/>
                    <a:pt x="912" y="328"/>
                  </a:cubicBezTo>
                  <a:cubicBezTo>
                    <a:pt x="1096" y="400"/>
                    <a:pt x="1272" y="440"/>
                    <a:pt x="1392" y="472"/>
                  </a:cubicBezTo>
                  <a:cubicBezTo>
                    <a:pt x="1512" y="504"/>
                    <a:pt x="1572" y="512"/>
                    <a:pt x="1632" y="5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1219200" y="5085287"/>
            <a:ext cx="404813" cy="1524000"/>
            <a:chOff x="1219200" y="5353069"/>
            <a:chExt cx="404813" cy="1524000"/>
          </a:xfrm>
        </p:grpSpPr>
        <p:sp>
          <p:nvSpPr>
            <p:cNvPr id="47" name="Oval 21"/>
            <p:cNvSpPr>
              <a:spLocks noChangeArrowheads="1"/>
            </p:cNvSpPr>
            <p:nvPr/>
          </p:nvSpPr>
          <p:spPr bwMode="auto">
            <a:xfrm>
              <a:off x="1295400" y="5353069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25"/>
            <p:cNvGrpSpPr>
              <a:grpSpLocks/>
            </p:cNvGrpSpPr>
            <p:nvPr/>
          </p:nvGrpSpPr>
          <p:grpSpPr bwMode="auto">
            <a:xfrm>
              <a:off x="1219200" y="5505469"/>
              <a:ext cx="404813" cy="1371600"/>
              <a:chOff x="768" y="3456"/>
              <a:chExt cx="255" cy="864"/>
            </a:xfrm>
          </p:grpSpPr>
          <p:sp>
            <p:nvSpPr>
              <p:cNvPr id="49" name="Line 26"/>
              <p:cNvSpPr>
                <a:spLocks noChangeShapeType="1"/>
              </p:cNvSpPr>
              <p:nvPr/>
            </p:nvSpPr>
            <p:spPr bwMode="auto">
              <a:xfrm>
                <a:off x="864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Text Box 27"/>
              <p:cNvSpPr txBox="1">
                <a:spLocks noChangeArrowheads="1"/>
              </p:cNvSpPr>
              <p:nvPr/>
            </p:nvSpPr>
            <p:spPr bwMode="auto">
              <a:xfrm>
                <a:off x="768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14" name="Group 54"/>
          <p:cNvGrpSpPr/>
          <p:nvPr/>
        </p:nvGrpSpPr>
        <p:grpSpPr>
          <a:xfrm>
            <a:off x="6096000" y="5077378"/>
            <a:ext cx="404813" cy="1552575"/>
            <a:chOff x="6096000" y="5345160"/>
            <a:chExt cx="404813" cy="1552575"/>
          </a:xfrm>
        </p:grpSpPr>
        <p:sp>
          <p:nvSpPr>
            <p:cNvPr id="51" name="Oval 22"/>
            <p:cNvSpPr>
              <a:spLocks noChangeArrowheads="1"/>
            </p:cNvSpPr>
            <p:nvPr/>
          </p:nvSpPr>
          <p:spPr bwMode="auto">
            <a:xfrm>
              <a:off x="6157913" y="534516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1" name="Group 28"/>
            <p:cNvGrpSpPr>
              <a:grpSpLocks/>
            </p:cNvGrpSpPr>
            <p:nvPr/>
          </p:nvGrpSpPr>
          <p:grpSpPr bwMode="auto">
            <a:xfrm>
              <a:off x="6096000" y="5526135"/>
              <a:ext cx="404813" cy="1371600"/>
              <a:chOff x="3840" y="3456"/>
              <a:chExt cx="255" cy="864"/>
            </a:xfrm>
          </p:grpSpPr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>
                <a:off x="3936" y="3456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 Box 30"/>
              <p:cNvSpPr txBox="1">
                <a:spLocks noChangeArrowheads="1"/>
              </p:cNvSpPr>
              <p:nvPr/>
            </p:nvSpPr>
            <p:spPr bwMode="auto">
              <a:xfrm>
                <a:off x="3840" y="4032"/>
                <a:ext cx="255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400" baseline="-25000">
                    <a:solidFill>
                      <a:srgbClr val="FF0000"/>
                    </a:solidFill>
                    <a:latin typeface="Times New Roman" pitchFamily="18" charset="0"/>
                    <a:cs typeface="Times New Roman" pitchFamily="18" charset="0"/>
                  </a:rPr>
                  <a:t>2</a:t>
                </a:r>
                <a:endParaRPr lang="ru-RU" sz="2400" baseline="-2500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109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2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can be the “signature” function?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76200"/>
            <a:ext cx="7924800" cy="838200"/>
          </a:xfrm>
        </p:spPr>
        <p:txBody>
          <a:bodyPr/>
          <a:lstStyle/>
          <a:p>
            <a:r>
              <a:rPr lang="en-US" dirty="0" smtClean="0"/>
              <a:t>Recall: Edge detection</a:t>
            </a:r>
          </a:p>
        </p:txBody>
      </p:sp>
      <p:graphicFrame>
        <p:nvGraphicFramePr>
          <p:cNvPr id="12290" name="Object 6"/>
          <p:cNvGraphicFramePr>
            <a:graphicFrameLocks noChangeAspect="1"/>
          </p:cNvGraphicFramePr>
          <p:nvPr/>
        </p:nvGraphicFramePr>
        <p:xfrm>
          <a:off x="1582738" y="1524000"/>
          <a:ext cx="5516562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45" name="Photo Editor Photo" r:id="rId4" imgW="6001588" imgH="4847619" progId="">
                  <p:embed/>
                </p:oleObj>
              </mc:Choice>
              <mc:Fallback>
                <p:oleObj name="Photo Editor Photo" r:id="rId4" imgW="6001588" imgH="4847619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524000"/>
                        <a:ext cx="5516562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241300" y="4648200"/>
          <a:ext cx="1103313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46" name="Equation" r:id="rId6" imgW="558558" imgH="393529" progId="Equation.3">
                  <p:embed/>
                </p:oleObj>
              </mc:Choice>
              <mc:Fallback>
                <p:oleObj name="Equation" r:id="rId6" imgW="558558" imgH="393529" progId="Equation.3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648200"/>
                        <a:ext cx="1103313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Text Box 8"/>
          <p:cNvSpPr txBox="1">
            <a:spLocks noChangeArrowheads="1"/>
          </p:cNvSpPr>
          <p:nvPr/>
        </p:nvSpPr>
        <p:spPr bwMode="auto">
          <a:xfrm>
            <a:off x="792163" y="2066925"/>
            <a:ext cx="268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2292" name="Object 9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665163" y="3286125"/>
          <a:ext cx="6794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47" name="Equation" r:id="rId8" imgW="330057" imgH="393529" progId="Equation.3">
                  <p:embed/>
                </p:oleObj>
              </mc:Choice>
              <mc:Fallback>
                <p:oleObj name="Equation" r:id="rId8" imgW="330057" imgH="393529" progId="Equation.3">
                  <p:embed/>
                  <p:pic>
                    <p:nvPicPr>
                      <p:cNvPr id="0" name="Picture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3" y="3286125"/>
                        <a:ext cx="679450" cy="788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10"/>
          <p:cNvSpPr txBox="1">
            <a:spLocks noChangeArrowheads="1"/>
          </p:cNvSpPr>
          <p:nvPr/>
        </p:nvSpPr>
        <p:spPr bwMode="auto">
          <a:xfrm>
            <a:off x="7610475" y="63246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12296" name="Text Box 12"/>
          <p:cNvSpPr txBox="1">
            <a:spLocks noChangeArrowheads="1"/>
          </p:cNvSpPr>
          <p:nvPr/>
        </p:nvSpPr>
        <p:spPr bwMode="auto">
          <a:xfrm>
            <a:off x="7023100" y="19050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2297" name="Text Box 13"/>
          <p:cNvSpPr txBox="1">
            <a:spLocks noChangeArrowheads="1"/>
          </p:cNvSpPr>
          <p:nvPr/>
        </p:nvSpPr>
        <p:spPr bwMode="auto">
          <a:xfrm>
            <a:off x="7004050" y="3241675"/>
            <a:ext cx="1403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</a:t>
            </a:r>
          </a:p>
        </p:txBody>
      </p:sp>
      <p:sp>
        <p:nvSpPr>
          <p:cNvPr id="12298" name="Text Box 14"/>
          <p:cNvSpPr txBox="1">
            <a:spLocks noChangeArrowheads="1"/>
          </p:cNvSpPr>
          <p:nvPr/>
        </p:nvSpPr>
        <p:spPr bwMode="auto">
          <a:xfrm>
            <a:off x="6946900" y="4616450"/>
            <a:ext cx="1968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maximum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derivative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990600" y="-76200"/>
            <a:ext cx="9144000" cy="1143000"/>
          </a:xfrm>
        </p:spPr>
        <p:txBody>
          <a:bodyPr/>
          <a:lstStyle/>
          <a:p>
            <a:r>
              <a:rPr lang="en-US" sz="3600" dirty="0" smtClean="0"/>
              <a:t>Goal: interest operator repeatability</a:t>
            </a:r>
            <a:endParaRPr lang="en-US" sz="3600" dirty="0"/>
          </a:p>
        </p:txBody>
      </p:sp>
      <p:sp>
        <p:nvSpPr>
          <p:cNvPr id="576518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detect (at least some of) the same points in both images.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Yet we have to be able to run the detection procedure </a:t>
            </a:r>
            <a:r>
              <a:rPr lang="en-US" sz="2800" i="1" dirty="0" smtClean="0">
                <a:solidFill>
                  <a:srgbClr val="000000"/>
                </a:solidFill>
                <a:cs typeface="Times New Roman" pitchFamily="18" charset="0"/>
              </a:rPr>
              <a:t>independently</a:t>
            </a: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 per image.</a:t>
            </a:r>
            <a:endParaRPr lang="en-US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838200" y="2514600"/>
            <a:ext cx="7487497" cy="2671465"/>
            <a:chOff x="838200" y="3429000"/>
            <a:chExt cx="7487497" cy="2671465"/>
          </a:xfrm>
        </p:grpSpPr>
        <p:grpSp>
          <p:nvGrpSpPr>
            <p:cNvPr id="3" name="Group 20"/>
            <p:cNvGrpSpPr>
              <a:grpSpLocks noChangeAspect="1"/>
            </p:cNvGrpSpPr>
            <p:nvPr/>
          </p:nvGrpSpPr>
          <p:grpSpPr>
            <a:xfrm>
              <a:off x="838200" y="3429000"/>
              <a:ext cx="3657600" cy="2133600"/>
              <a:chOff x="838200" y="3429000"/>
              <a:chExt cx="3265714" cy="1905000"/>
            </a:xfrm>
          </p:grpSpPr>
          <p:pic>
            <p:nvPicPr>
              <p:cNvPr id="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38200" y="3429000"/>
                <a:ext cx="3265714" cy="1905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Oval 7"/>
              <p:cNvSpPr>
                <a:spLocks noChangeArrowheads="1"/>
              </p:cNvSpPr>
              <p:nvPr/>
            </p:nvSpPr>
            <p:spPr bwMode="auto">
              <a:xfrm>
                <a:off x="1999343" y="4009571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8"/>
              <p:cNvSpPr>
                <a:spLocks noChangeArrowheads="1"/>
              </p:cNvSpPr>
              <p:nvPr/>
            </p:nvSpPr>
            <p:spPr bwMode="auto">
              <a:xfrm>
                <a:off x="1563914" y="4590143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9"/>
              <p:cNvSpPr>
                <a:spLocks noChangeArrowheads="1"/>
              </p:cNvSpPr>
              <p:nvPr/>
            </p:nvSpPr>
            <p:spPr bwMode="auto">
              <a:xfrm>
                <a:off x="2144486" y="4880429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0"/>
              <p:cNvSpPr>
                <a:spLocks noChangeArrowheads="1"/>
              </p:cNvSpPr>
              <p:nvPr/>
            </p:nvSpPr>
            <p:spPr bwMode="auto">
              <a:xfrm>
                <a:off x="2725057" y="4445000"/>
                <a:ext cx="145143" cy="14514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18"/>
            <p:cNvGrpSpPr>
              <a:grpSpLocks noChangeAspect="1"/>
            </p:cNvGrpSpPr>
            <p:nvPr/>
          </p:nvGrpSpPr>
          <p:grpSpPr>
            <a:xfrm>
              <a:off x="4648200" y="3490686"/>
              <a:ext cx="3677497" cy="1995714"/>
              <a:chOff x="5627914" y="3559629"/>
              <a:chExt cx="2975429" cy="1614714"/>
            </a:xfrm>
          </p:grpSpPr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627914" y="3559629"/>
                <a:ext cx="2975429" cy="161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Oval 11"/>
              <p:cNvSpPr>
                <a:spLocks noChangeArrowheads="1"/>
              </p:cNvSpPr>
              <p:nvPr/>
            </p:nvSpPr>
            <p:spPr bwMode="auto">
              <a:xfrm>
                <a:off x="8095343" y="4299857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12"/>
              <p:cNvSpPr>
                <a:spLocks noChangeArrowheads="1"/>
              </p:cNvSpPr>
              <p:nvPr/>
            </p:nvSpPr>
            <p:spPr bwMode="auto">
              <a:xfrm>
                <a:off x="7659914" y="4880429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13"/>
              <p:cNvSpPr>
                <a:spLocks noChangeArrowheads="1"/>
              </p:cNvSpPr>
              <p:nvPr/>
            </p:nvSpPr>
            <p:spPr bwMode="auto">
              <a:xfrm>
                <a:off x="6934200" y="4154714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18200" y="4735286"/>
                <a:ext cx="145143" cy="145143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362200" y="5638800"/>
              <a:ext cx="45304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No </a:t>
              </a:r>
              <a:r>
                <a:rPr lang="en-US" sz="2400" dirty="0">
                  <a:solidFill>
                    <a:srgbClr val="FF3300"/>
                  </a:solidFill>
                  <a:cs typeface="Times New Roman" pitchFamily="18" charset="0"/>
                </a:rPr>
                <a:t>chance </a:t>
              </a:r>
              <a:r>
                <a:rPr lang="en-US" sz="2400" dirty="0" smtClean="0">
                  <a:solidFill>
                    <a:srgbClr val="FF3300"/>
                  </a:solidFill>
                  <a:cs typeface="Times New Roman" pitchFamily="18" charset="0"/>
                </a:rPr>
                <a:t>to find true matches!</a:t>
              </a:r>
              <a:endParaRPr lang="ru-RU" sz="2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41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1357313" y="1524000"/>
          <a:ext cx="5500687" cy="446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69" name="Photo Editor Photo" r:id="rId4" imgW="6125430" imgH="4971429" progId="">
                  <p:embed/>
                </p:oleObj>
              </mc:Choice>
              <mc:Fallback>
                <p:oleObj name="Photo Editor Photo" r:id="rId4" imgW="6125430" imgH="4971429" progId="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1524000"/>
                        <a:ext cx="5500687" cy="446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6"/>
          <p:cNvGraphicFramePr>
            <a:graphicFrameLocks noChangeAspect="1"/>
          </p:cNvGraphicFramePr>
          <p:nvPr/>
        </p:nvGraphicFramePr>
        <p:xfrm>
          <a:off x="76200" y="4745038"/>
          <a:ext cx="122872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70" name="Equation" r:id="rId6" imgW="622030" imgH="418918" progId="Equation.3">
                  <p:embed/>
                </p:oleObj>
              </mc:Choice>
              <mc:Fallback>
                <p:oleObj name="Equation" r:id="rId6" imgW="622030" imgH="418918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745038"/>
                        <a:ext cx="122872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7"/>
          <p:cNvSpPr txBox="1">
            <a:spLocks noChangeArrowheads="1"/>
          </p:cNvSpPr>
          <p:nvPr/>
        </p:nvSpPr>
        <p:spPr bwMode="auto">
          <a:xfrm>
            <a:off x="688975" y="2187575"/>
            <a:ext cx="26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f</a:t>
            </a:r>
          </a:p>
        </p:txBody>
      </p:sp>
      <p:graphicFrame>
        <p:nvGraphicFramePr>
          <p:cNvPr id="13316" name="Object 8"/>
          <p:cNvGraphicFramePr>
            <a:graphicFrameLocks noChangeAspect="1"/>
          </p:cNvGraphicFramePr>
          <p:nvPr/>
        </p:nvGraphicFramePr>
        <p:xfrm>
          <a:off x="484188" y="3381375"/>
          <a:ext cx="83661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71" name="Equation" r:id="rId8" imgW="406224" imgH="418918" progId="Equation.3">
                  <p:embed/>
                </p:oleObj>
              </mc:Choice>
              <mc:Fallback>
                <p:oleObj name="Equation" r:id="rId8" imgW="406224" imgH="418918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188" y="3381375"/>
                        <a:ext cx="836612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9"/>
          <p:cNvSpPr txBox="1">
            <a:spLocks noChangeArrowheads="1"/>
          </p:cNvSpPr>
          <p:nvPr/>
        </p:nvSpPr>
        <p:spPr bwMode="auto">
          <a:xfrm>
            <a:off x="6858000" y="2133600"/>
            <a:ext cx="71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</a:t>
            </a:r>
          </a:p>
        </p:txBody>
      </p:sp>
      <p:sp>
        <p:nvSpPr>
          <p:cNvPr id="13320" name="Text Box 10"/>
          <p:cNvSpPr txBox="1">
            <a:spLocks noChangeArrowheads="1"/>
          </p:cNvSpPr>
          <p:nvPr/>
        </p:nvSpPr>
        <p:spPr bwMode="auto">
          <a:xfrm>
            <a:off x="6838950" y="3276600"/>
            <a:ext cx="20002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Second derivative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Gaussian 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(Laplacian)</a:t>
            </a:r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6781800" y="4845050"/>
            <a:ext cx="233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Edge = zero crossing</a:t>
            </a:r>
            <a:br>
              <a:rPr lang="en-US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mtClean="0">
                <a:solidFill>
                  <a:srgbClr val="000000"/>
                </a:solidFill>
                <a:cs typeface="Arial" pitchFamily="34" charset="0"/>
              </a:rPr>
              <a:t>of second derivative</a:t>
            </a:r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7610475" y="63246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2438400" y="0"/>
            <a:ext cx="5638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Recall: Edge detection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4" descr="ripples cop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38" y="1997075"/>
            <a:ext cx="90773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From edges to blobs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129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mtClean="0"/>
              <a:t>Edge = ripple</a:t>
            </a:r>
          </a:p>
          <a:p>
            <a:pPr>
              <a:buFontTx/>
              <a:buChar char="•"/>
            </a:pPr>
            <a:r>
              <a:rPr lang="en-US" smtClean="0"/>
              <a:t>Blob = superposition of two ripples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561975" y="4708679"/>
            <a:ext cx="82010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  <a:cs typeface="Arial" pitchFamily="34" charset="0"/>
              </a:rPr>
              <a:t>Spatial selection</a:t>
            </a: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: the </a:t>
            </a:r>
            <a:r>
              <a:rPr lang="en-US" sz="2400" b="1" dirty="0" smtClean="0">
                <a:solidFill>
                  <a:srgbClr val="000000"/>
                </a:solidFill>
                <a:cs typeface="Arial" pitchFamily="34" charset="0"/>
              </a:rPr>
              <a:t>magnitude</a:t>
            </a: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 of the </a:t>
            </a:r>
            <a:r>
              <a:rPr lang="en-US" sz="24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response will achieve a maximum at the center of</a:t>
            </a:r>
            <a:b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the blob, provided the scale of the </a:t>
            </a:r>
            <a:r>
              <a:rPr lang="en-US" sz="2400" dirty="0" err="1" smtClean="0">
                <a:solidFill>
                  <a:srgbClr val="000000"/>
                </a:solidFill>
                <a:cs typeface="Arial" pitchFamily="34" charset="0"/>
              </a:rPr>
              <a:t>Laplacian</a:t>
            </a: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 is</a:t>
            </a:r>
            <a:b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“matched” to the scale of the blob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7329376" y="4162648"/>
            <a:ext cx="1250950" cy="641350"/>
            <a:chOff x="4560" y="2640"/>
            <a:chExt cx="788" cy="574"/>
          </a:xfrm>
        </p:grpSpPr>
        <p:sp>
          <p:nvSpPr>
            <p:cNvPr id="43015" name="Text Box 11"/>
            <p:cNvSpPr txBox="1">
              <a:spLocks noChangeArrowheads="1"/>
            </p:cNvSpPr>
            <p:nvPr/>
          </p:nvSpPr>
          <p:spPr bwMode="auto">
            <a:xfrm>
              <a:off x="4560" y="2886"/>
              <a:ext cx="788" cy="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0000"/>
                  </a:solidFill>
                  <a:cs typeface="Arial" pitchFamily="34" charset="0"/>
                </a:rPr>
                <a:t>maximum</a:t>
              </a:r>
            </a:p>
          </p:txBody>
        </p:sp>
        <p:sp>
          <p:nvSpPr>
            <p:cNvPr id="43016" name="Line 12"/>
            <p:cNvSpPr>
              <a:spLocks noChangeShapeType="1"/>
            </p:cNvSpPr>
            <p:nvPr/>
          </p:nvSpPr>
          <p:spPr bwMode="auto">
            <a:xfrm flipV="1">
              <a:off x="4990" y="2640"/>
              <a:ext cx="0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80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58000" y="6324600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4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Blob detection in 2D</a:t>
            </a:r>
          </a:p>
        </p:txBody>
      </p:sp>
      <p:sp>
        <p:nvSpPr>
          <p:cNvPr id="1536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sz="2400" dirty="0" err="1" smtClean="0"/>
              <a:t>Laplacian</a:t>
            </a:r>
            <a:r>
              <a:rPr lang="en-US" sz="2400" dirty="0" smtClean="0"/>
              <a:t> of Gaussian: Circularly symmetric operator for blob detection in 2D</a:t>
            </a:r>
          </a:p>
        </p:txBody>
      </p:sp>
      <p:pic>
        <p:nvPicPr>
          <p:cNvPr id="15365" name="Picture 5" descr="log_col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8288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lo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2293938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362" name="Object 7"/>
          <p:cNvGraphicFramePr>
            <a:graphicFrameLocks noGrp="1" noChangeAspect="1"/>
          </p:cNvGraphicFramePr>
          <p:nvPr>
            <p:ph idx="4294967295"/>
          </p:nvPr>
        </p:nvGraphicFramePr>
        <p:xfrm>
          <a:off x="2820988" y="5105400"/>
          <a:ext cx="3579812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79" name="Equation" r:id="rId6" imgW="1104900" imgH="444500" progId="Equation.3">
                  <p:embed/>
                </p:oleObj>
              </mc:Choice>
              <mc:Fallback>
                <p:oleObj name="Equation" r:id="rId6" imgW="1104900" imgH="444500" progId="Equation.3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988" y="5105400"/>
                        <a:ext cx="3579812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5272" y="-104552"/>
            <a:ext cx="7772400" cy="1143000"/>
          </a:xfrm>
        </p:spPr>
        <p:txBody>
          <a:bodyPr/>
          <a:lstStyle/>
          <a:p>
            <a:r>
              <a:rPr lang="en-US" sz="3200" dirty="0" smtClean="0"/>
              <a:t>Blob detection in 2D: </a:t>
            </a:r>
            <a:br>
              <a:rPr lang="en-US" sz="3200" dirty="0" smtClean="0"/>
            </a:br>
            <a:r>
              <a:rPr lang="en-US" sz="3200" dirty="0" smtClean="0"/>
              <a:t>scale selection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7772400" cy="5257800"/>
          </a:xfrm>
        </p:spPr>
        <p:txBody>
          <a:bodyPr/>
          <a:lstStyle/>
          <a:p>
            <a:r>
              <a:rPr lang="en-US" sz="2400" dirty="0" err="1" smtClean="0"/>
              <a:t>Laplacian</a:t>
            </a:r>
            <a:r>
              <a:rPr lang="en-US" sz="2400" dirty="0" smtClean="0"/>
              <a:t>-of-Gaussian = “blob” detector</a:t>
            </a:r>
            <a:endParaRPr lang="de-CH" sz="2400" dirty="0" smtClean="0"/>
          </a:p>
          <a:p>
            <a:endParaRPr lang="en-US" sz="2400" dirty="0"/>
          </a:p>
        </p:txBody>
      </p:sp>
      <p:grpSp>
        <p:nvGrpSpPr>
          <p:cNvPr id="4" name="Group 35"/>
          <p:cNvGrpSpPr/>
          <p:nvPr/>
        </p:nvGrpSpPr>
        <p:grpSpPr>
          <a:xfrm>
            <a:off x="2527272" y="1560513"/>
            <a:ext cx="5915106" cy="3687762"/>
            <a:chOff x="2527272" y="1968480"/>
            <a:chExt cx="5915106" cy="3687762"/>
          </a:xfrm>
        </p:grpSpPr>
        <p:sp>
          <p:nvSpPr>
            <p:cNvPr id="27" name="Freeform 26"/>
            <p:cNvSpPr/>
            <p:nvPr/>
          </p:nvSpPr>
          <p:spPr>
            <a:xfrm>
              <a:off x="2527272" y="3538517"/>
              <a:ext cx="3322683" cy="582982"/>
            </a:xfrm>
            <a:custGeom>
              <a:avLst/>
              <a:gdLst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51274 h 641585"/>
                <a:gd name="connsiteX1" fmla="*/ 699911 w 2957689"/>
                <a:gd name="connsiteY1" fmla="*/ 551274 h 641585"/>
                <a:gd name="connsiteX2" fmla="*/ 1027289 w 2957689"/>
                <a:gd name="connsiteY2" fmla="*/ 9407 h 641585"/>
                <a:gd name="connsiteX3" fmla="*/ 1241778 w 2957689"/>
                <a:gd name="connsiteY3" fmla="*/ 494830 h 641585"/>
                <a:gd name="connsiteX4" fmla="*/ 2957689 w 2957689"/>
                <a:gd name="connsiteY4" fmla="*/ 483541 h 641585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241778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81378 h 671689"/>
                <a:gd name="connsiteX1" fmla="*/ 699911 w 2957689"/>
                <a:gd name="connsiteY1" fmla="*/ 581378 h 671689"/>
                <a:gd name="connsiteX2" fmla="*/ 1027289 w 2957689"/>
                <a:gd name="connsiteY2" fmla="*/ 39511 h 671689"/>
                <a:gd name="connsiteX3" fmla="*/ 1215083 w 2957689"/>
                <a:gd name="connsiteY3" fmla="*/ 344311 h 671689"/>
                <a:gd name="connsiteX4" fmla="*/ 1578270 w 2957689"/>
                <a:gd name="connsiteY4" fmla="*/ 524934 h 671689"/>
                <a:gd name="connsiteX5" fmla="*/ 2957689 w 2957689"/>
                <a:gd name="connsiteY5" fmla="*/ 513645 h 671689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47884"/>
                <a:gd name="connsiteX1" fmla="*/ 699911 w 2957689"/>
                <a:gd name="connsiteY1" fmla="*/ 557573 h 647884"/>
                <a:gd name="connsiteX2" fmla="*/ 1027289 w 2957689"/>
                <a:gd name="connsiteY2" fmla="*/ 15706 h 647884"/>
                <a:gd name="connsiteX3" fmla="*/ 1215083 w 2957689"/>
                <a:gd name="connsiteY3" fmla="*/ 463336 h 647884"/>
                <a:gd name="connsiteX4" fmla="*/ 1578270 w 2957689"/>
                <a:gd name="connsiteY4" fmla="*/ 501129 h 647884"/>
                <a:gd name="connsiteX5" fmla="*/ 2957689 w 2957689"/>
                <a:gd name="connsiteY5" fmla="*/ 489840 h 647884"/>
                <a:gd name="connsiteX0" fmla="*/ 0 w 2957689"/>
                <a:gd name="connsiteY0" fmla="*/ 557573 h 602728"/>
                <a:gd name="connsiteX1" fmla="*/ 699911 w 2957689"/>
                <a:gd name="connsiteY1" fmla="*/ 557573 h 602728"/>
                <a:gd name="connsiteX2" fmla="*/ 1027289 w 2957689"/>
                <a:gd name="connsiteY2" fmla="*/ 15706 h 602728"/>
                <a:gd name="connsiteX3" fmla="*/ 1215083 w 2957689"/>
                <a:gd name="connsiteY3" fmla="*/ 463336 h 602728"/>
                <a:gd name="connsiteX4" fmla="*/ 1578270 w 2957689"/>
                <a:gd name="connsiteY4" fmla="*/ 501129 h 602728"/>
                <a:gd name="connsiteX5" fmla="*/ 2957689 w 2957689"/>
                <a:gd name="connsiteY5" fmla="*/ 489840 h 602728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57573 h 597980"/>
                <a:gd name="connsiteX1" fmla="*/ 699911 w 2957689"/>
                <a:gd name="connsiteY1" fmla="*/ 557573 h 597980"/>
                <a:gd name="connsiteX2" fmla="*/ 1027289 w 2957689"/>
                <a:gd name="connsiteY2" fmla="*/ 15706 h 597980"/>
                <a:gd name="connsiteX3" fmla="*/ 1215083 w 2957689"/>
                <a:gd name="connsiteY3" fmla="*/ 463336 h 597980"/>
                <a:gd name="connsiteX4" fmla="*/ 1578270 w 2957689"/>
                <a:gd name="connsiteY4" fmla="*/ 501129 h 597980"/>
                <a:gd name="connsiteX5" fmla="*/ 2957689 w 2957689"/>
                <a:gd name="connsiteY5" fmla="*/ 489840 h 597980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598559"/>
                <a:gd name="connsiteX1" fmla="*/ 699911 w 2957689"/>
                <a:gd name="connsiteY1" fmla="*/ 549966 h 598559"/>
                <a:gd name="connsiteX2" fmla="*/ 1027289 w 2957689"/>
                <a:gd name="connsiteY2" fmla="*/ 8099 h 598559"/>
                <a:gd name="connsiteX3" fmla="*/ 1215083 w 2957689"/>
                <a:gd name="connsiteY3" fmla="*/ 598559 h 598559"/>
                <a:gd name="connsiteX4" fmla="*/ 1578270 w 2957689"/>
                <a:gd name="connsiteY4" fmla="*/ 493522 h 598559"/>
                <a:gd name="connsiteX5" fmla="*/ 2957689 w 2957689"/>
                <a:gd name="connsiteY5" fmla="*/ 482233 h 598559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549966 h 696396"/>
                <a:gd name="connsiteX1" fmla="*/ 699911 w 2957689"/>
                <a:gd name="connsiteY1" fmla="*/ 549966 h 696396"/>
                <a:gd name="connsiteX2" fmla="*/ 1027289 w 2957689"/>
                <a:gd name="connsiteY2" fmla="*/ 8099 h 696396"/>
                <a:gd name="connsiteX3" fmla="*/ 1215083 w 2957689"/>
                <a:gd name="connsiteY3" fmla="*/ 598559 h 696396"/>
                <a:gd name="connsiteX4" fmla="*/ 1230489 w 2957689"/>
                <a:gd name="connsiteY4" fmla="*/ 595121 h 696396"/>
                <a:gd name="connsiteX5" fmla="*/ 1578270 w 2957689"/>
                <a:gd name="connsiteY5" fmla="*/ 493522 h 696396"/>
                <a:gd name="connsiteX6" fmla="*/ 2957689 w 2957689"/>
                <a:gd name="connsiteY6" fmla="*/ 482233 h 696396"/>
                <a:gd name="connsiteX0" fmla="*/ 0 w 2957689"/>
                <a:gd name="connsiteY0" fmla="*/ 615301 h 676133"/>
                <a:gd name="connsiteX1" fmla="*/ 699911 w 2957689"/>
                <a:gd name="connsiteY1" fmla="*/ 615301 h 676133"/>
                <a:gd name="connsiteX2" fmla="*/ 1027289 w 2957689"/>
                <a:gd name="connsiteY2" fmla="*/ 73434 h 676133"/>
                <a:gd name="connsiteX3" fmla="*/ 1215083 w 2957689"/>
                <a:gd name="connsiteY3" fmla="*/ 663894 h 676133"/>
                <a:gd name="connsiteX4" fmla="*/ 1457442 w 2957689"/>
                <a:gd name="connsiteY4" fmla="*/ 0 h 676133"/>
                <a:gd name="connsiteX5" fmla="*/ 1578270 w 2957689"/>
                <a:gd name="connsiteY5" fmla="*/ 558857 h 676133"/>
                <a:gd name="connsiteX6" fmla="*/ 2957689 w 2957689"/>
                <a:gd name="connsiteY6" fmla="*/ 547568 h 676133"/>
                <a:gd name="connsiteX0" fmla="*/ 0 w 2957689"/>
                <a:gd name="connsiteY0" fmla="*/ 696205 h 736612"/>
                <a:gd name="connsiteX1" fmla="*/ 699911 w 2957689"/>
                <a:gd name="connsiteY1" fmla="*/ 696205 h 736612"/>
                <a:gd name="connsiteX2" fmla="*/ 1027289 w 2957689"/>
                <a:gd name="connsiteY2" fmla="*/ 154338 h 736612"/>
                <a:gd name="connsiteX3" fmla="*/ 1457442 w 2957689"/>
                <a:gd name="connsiteY3" fmla="*/ 80904 h 736612"/>
                <a:gd name="connsiteX4" fmla="*/ 1578270 w 2957689"/>
                <a:gd name="connsiteY4" fmla="*/ 639761 h 736612"/>
                <a:gd name="connsiteX5" fmla="*/ 2957689 w 2957689"/>
                <a:gd name="connsiteY5" fmla="*/ 628472 h 736612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67934"/>
                <a:gd name="connsiteX1" fmla="*/ 699911 w 2957689"/>
                <a:gd name="connsiteY1" fmla="*/ 548319 h 667934"/>
                <a:gd name="connsiteX2" fmla="*/ 1027289 w 2957689"/>
                <a:gd name="connsiteY2" fmla="*/ 6452 h 667934"/>
                <a:gd name="connsiteX3" fmla="*/ 1282752 w 2957689"/>
                <a:gd name="connsiteY3" fmla="*/ 587030 h 667934"/>
                <a:gd name="connsiteX4" fmla="*/ 1578270 w 2957689"/>
                <a:gd name="connsiteY4" fmla="*/ 491875 h 667934"/>
                <a:gd name="connsiteX5" fmla="*/ 2957689 w 2957689"/>
                <a:gd name="connsiteY5" fmla="*/ 480586 h 667934"/>
                <a:gd name="connsiteX0" fmla="*/ 0 w 2957689"/>
                <a:gd name="connsiteY0" fmla="*/ 548319 h 602151"/>
                <a:gd name="connsiteX1" fmla="*/ 699911 w 2957689"/>
                <a:gd name="connsiteY1" fmla="*/ 548319 h 602151"/>
                <a:gd name="connsiteX2" fmla="*/ 1027289 w 2957689"/>
                <a:gd name="connsiteY2" fmla="*/ 6452 h 602151"/>
                <a:gd name="connsiteX3" fmla="*/ 1282752 w 2957689"/>
                <a:gd name="connsiteY3" fmla="*/ 587030 h 602151"/>
                <a:gd name="connsiteX4" fmla="*/ 1578270 w 2957689"/>
                <a:gd name="connsiteY4" fmla="*/ 491875 h 602151"/>
                <a:gd name="connsiteX5" fmla="*/ 2957689 w 2957689"/>
                <a:gd name="connsiteY5" fmla="*/ 480586 h 602151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062988 w 2957689"/>
                <a:gd name="connsiteY5" fmla="*/ 490855 h 588726"/>
                <a:gd name="connsiteX6" fmla="*/ 2957689 w 2957689"/>
                <a:gd name="connsiteY6" fmla="*/ 480586 h 588726"/>
                <a:gd name="connsiteX0" fmla="*/ 0 w 2957689"/>
                <a:gd name="connsiteY0" fmla="*/ 548319 h 588726"/>
                <a:gd name="connsiteX1" fmla="*/ 699911 w 2957689"/>
                <a:gd name="connsiteY1" fmla="*/ 548319 h 588726"/>
                <a:gd name="connsiteX2" fmla="*/ 1027289 w 2957689"/>
                <a:gd name="connsiteY2" fmla="*/ 6452 h 588726"/>
                <a:gd name="connsiteX3" fmla="*/ 1282752 w 2957689"/>
                <a:gd name="connsiteY3" fmla="*/ 587030 h 588726"/>
                <a:gd name="connsiteX4" fmla="*/ 1578270 w 2957689"/>
                <a:gd name="connsiteY4" fmla="*/ 491875 h 588726"/>
                <a:gd name="connsiteX5" fmla="*/ 2957689 w 2957689"/>
                <a:gd name="connsiteY5" fmla="*/ 480586 h 588726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480586 h 666052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623416 h 666052"/>
                <a:gd name="connsiteX0" fmla="*/ 0 w 2957689"/>
                <a:gd name="connsiteY0" fmla="*/ 960932 h 1078665"/>
                <a:gd name="connsiteX1" fmla="*/ 699911 w 2957689"/>
                <a:gd name="connsiteY1" fmla="*/ 960932 h 1078665"/>
                <a:gd name="connsiteX2" fmla="*/ 1027289 w 2957689"/>
                <a:gd name="connsiteY2" fmla="*/ 419065 h 1078665"/>
                <a:gd name="connsiteX3" fmla="*/ 1282752 w 2957689"/>
                <a:gd name="connsiteY3" fmla="*/ 999643 h 1078665"/>
                <a:gd name="connsiteX4" fmla="*/ 2957689 w 2957689"/>
                <a:gd name="connsiteY4" fmla="*/ 10443 h 1078665"/>
                <a:gd name="connsiteX0" fmla="*/ 0 w 2957689"/>
                <a:gd name="connsiteY0" fmla="*/ 548319 h 666052"/>
                <a:gd name="connsiteX1" fmla="*/ 699911 w 2957689"/>
                <a:gd name="connsiteY1" fmla="*/ 548319 h 666052"/>
                <a:gd name="connsiteX2" fmla="*/ 1027289 w 2957689"/>
                <a:gd name="connsiteY2" fmla="*/ 6452 h 666052"/>
                <a:gd name="connsiteX3" fmla="*/ 1282752 w 2957689"/>
                <a:gd name="connsiteY3" fmla="*/ 587030 h 666052"/>
                <a:gd name="connsiteX4" fmla="*/ 2957689 w 2957689"/>
                <a:gd name="connsiteY4" fmla="*/ 580459 h 666052"/>
                <a:gd name="connsiteX0" fmla="*/ 0 w 2957689"/>
                <a:gd name="connsiteY0" fmla="*/ 739162 h 779569"/>
                <a:gd name="connsiteX1" fmla="*/ 699911 w 2957689"/>
                <a:gd name="connsiteY1" fmla="*/ 739162 h 779569"/>
                <a:gd name="connsiteX2" fmla="*/ 1027289 w 2957689"/>
                <a:gd name="connsiteY2" fmla="*/ 197295 h 779569"/>
                <a:gd name="connsiteX3" fmla="*/ 1282752 w 2957689"/>
                <a:gd name="connsiteY3" fmla="*/ 80904 h 779569"/>
                <a:gd name="connsiteX4" fmla="*/ 2957689 w 2957689"/>
                <a:gd name="connsiteY4" fmla="*/ 771302 h 779569"/>
                <a:gd name="connsiteX0" fmla="*/ 0 w 2957689"/>
                <a:gd name="connsiteY0" fmla="*/ 542575 h 617351"/>
                <a:gd name="connsiteX1" fmla="*/ 699911 w 2957689"/>
                <a:gd name="connsiteY1" fmla="*/ 542575 h 617351"/>
                <a:gd name="connsiteX2" fmla="*/ 1027289 w 2957689"/>
                <a:gd name="connsiteY2" fmla="*/ 708 h 617351"/>
                <a:gd name="connsiteX3" fmla="*/ 1282752 w 2957689"/>
                <a:gd name="connsiteY3" fmla="*/ 538329 h 617351"/>
                <a:gd name="connsiteX4" fmla="*/ 2957689 w 2957689"/>
                <a:gd name="connsiteY4" fmla="*/ 574715 h 617351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74715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206363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1282752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1027289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699911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139370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  <a:gd name="connsiteX0" fmla="*/ 0 w 2957689"/>
                <a:gd name="connsiteY0" fmla="*/ 542575 h 582982"/>
                <a:gd name="connsiteX1" fmla="*/ 1974502 w 2957689"/>
                <a:gd name="connsiteY1" fmla="*/ 542575 h 582982"/>
                <a:gd name="connsiteX2" fmla="*/ 2276388 w 2957689"/>
                <a:gd name="connsiteY2" fmla="*/ 708 h 582982"/>
                <a:gd name="connsiteX3" fmla="*/ 2524841 w 2957689"/>
                <a:gd name="connsiteY3" fmla="*/ 538329 h 582982"/>
                <a:gd name="connsiteX4" fmla="*/ 2957689 w 2957689"/>
                <a:gd name="connsiteY4" fmla="*/ 531758 h 582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689" h="582982">
                  <a:moveTo>
                    <a:pt x="0" y="542575"/>
                  </a:moveTo>
                  <a:lnTo>
                    <a:pt x="1974502" y="542575"/>
                  </a:lnTo>
                  <a:cubicBezTo>
                    <a:pt x="2156302" y="582982"/>
                    <a:pt x="2184665" y="1416"/>
                    <a:pt x="2276388" y="708"/>
                  </a:cubicBezTo>
                  <a:cubicBezTo>
                    <a:pt x="2368111" y="0"/>
                    <a:pt x="2433011" y="457425"/>
                    <a:pt x="2524841" y="538329"/>
                  </a:cubicBezTo>
                  <a:lnTo>
                    <a:pt x="2957689" y="531758"/>
                  </a:ln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>
                <a:rot lat="0" lon="0" rev="16200000"/>
              </a:camera>
              <a:lightRig rig="threePt" dir="t"/>
            </a:scene3d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grpSp>
          <p:nvGrpSpPr>
            <p:cNvPr id="5" name="Group 34"/>
            <p:cNvGrpSpPr/>
            <p:nvPr/>
          </p:nvGrpSpPr>
          <p:grpSpPr>
            <a:xfrm>
              <a:off x="3330578" y="1968480"/>
              <a:ext cx="5111800" cy="3687762"/>
              <a:chOff x="3330578" y="1968480"/>
              <a:chExt cx="5111800" cy="3687762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5400000" flipH="1" flipV="1">
                <a:off x="1504954" y="3794104"/>
                <a:ext cx="3687762" cy="3651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330578" y="5656242"/>
                <a:ext cx="3833813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solid"/>
                <a:tailEnd type="none"/>
              </a:ln>
              <a:effectLst/>
            </p:spPr>
          </p:cxnSp>
          <p:sp>
            <p:nvSpPr>
              <p:cNvPr id="28" name="Freeform 27"/>
              <p:cNvSpPr/>
              <p:nvPr/>
            </p:nvSpPr>
            <p:spPr>
              <a:xfrm>
                <a:off x="3725853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387268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131805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836930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463836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03348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784303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1168961 w 2957689"/>
                  <a:gd name="connsiteY1" fmla="*/ 542575 h 582982"/>
                  <a:gd name="connsiteX2" fmla="*/ 1542860 w 2957689"/>
                  <a:gd name="connsiteY2" fmla="*/ 708 h 582982"/>
                  <a:gd name="connsiteX3" fmla="*/ 1823815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1168961" y="542575"/>
                    </a:lnTo>
                    <a:cubicBezTo>
                      <a:pt x="1350761" y="582982"/>
                      <a:pt x="1433718" y="1416"/>
                      <a:pt x="1542860" y="708"/>
                    </a:cubicBezTo>
                    <a:cubicBezTo>
                      <a:pt x="1652002" y="0"/>
                      <a:pt x="1731985" y="457425"/>
                      <a:pt x="1823815" y="538329"/>
                    </a:cubicBezTo>
                    <a:lnTo>
                      <a:pt x="2957689" y="531758"/>
                    </a:ln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119695" y="3538517"/>
                <a:ext cx="3322683" cy="582982"/>
              </a:xfrm>
              <a:custGeom>
                <a:avLst/>
                <a:gdLst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51274 h 641585"/>
                  <a:gd name="connsiteX1" fmla="*/ 699911 w 2957689"/>
                  <a:gd name="connsiteY1" fmla="*/ 551274 h 641585"/>
                  <a:gd name="connsiteX2" fmla="*/ 1027289 w 2957689"/>
                  <a:gd name="connsiteY2" fmla="*/ 9407 h 641585"/>
                  <a:gd name="connsiteX3" fmla="*/ 1241778 w 2957689"/>
                  <a:gd name="connsiteY3" fmla="*/ 494830 h 641585"/>
                  <a:gd name="connsiteX4" fmla="*/ 2957689 w 2957689"/>
                  <a:gd name="connsiteY4" fmla="*/ 483541 h 641585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241778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81378 h 671689"/>
                  <a:gd name="connsiteX1" fmla="*/ 699911 w 2957689"/>
                  <a:gd name="connsiteY1" fmla="*/ 581378 h 671689"/>
                  <a:gd name="connsiteX2" fmla="*/ 1027289 w 2957689"/>
                  <a:gd name="connsiteY2" fmla="*/ 39511 h 671689"/>
                  <a:gd name="connsiteX3" fmla="*/ 1215083 w 2957689"/>
                  <a:gd name="connsiteY3" fmla="*/ 344311 h 671689"/>
                  <a:gd name="connsiteX4" fmla="*/ 1578270 w 2957689"/>
                  <a:gd name="connsiteY4" fmla="*/ 524934 h 671689"/>
                  <a:gd name="connsiteX5" fmla="*/ 2957689 w 2957689"/>
                  <a:gd name="connsiteY5" fmla="*/ 513645 h 671689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47884"/>
                  <a:gd name="connsiteX1" fmla="*/ 699911 w 2957689"/>
                  <a:gd name="connsiteY1" fmla="*/ 557573 h 647884"/>
                  <a:gd name="connsiteX2" fmla="*/ 1027289 w 2957689"/>
                  <a:gd name="connsiteY2" fmla="*/ 15706 h 647884"/>
                  <a:gd name="connsiteX3" fmla="*/ 1215083 w 2957689"/>
                  <a:gd name="connsiteY3" fmla="*/ 463336 h 647884"/>
                  <a:gd name="connsiteX4" fmla="*/ 1578270 w 2957689"/>
                  <a:gd name="connsiteY4" fmla="*/ 501129 h 647884"/>
                  <a:gd name="connsiteX5" fmla="*/ 2957689 w 2957689"/>
                  <a:gd name="connsiteY5" fmla="*/ 489840 h 647884"/>
                  <a:gd name="connsiteX0" fmla="*/ 0 w 2957689"/>
                  <a:gd name="connsiteY0" fmla="*/ 557573 h 602728"/>
                  <a:gd name="connsiteX1" fmla="*/ 699911 w 2957689"/>
                  <a:gd name="connsiteY1" fmla="*/ 557573 h 602728"/>
                  <a:gd name="connsiteX2" fmla="*/ 1027289 w 2957689"/>
                  <a:gd name="connsiteY2" fmla="*/ 15706 h 602728"/>
                  <a:gd name="connsiteX3" fmla="*/ 1215083 w 2957689"/>
                  <a:gd name="connsiteY3" fmla="*/ 463336 h 602728"/>
                  <a:gd name="connsiteX4" fmla="*/ 1578270 w 2957689"/>
                  <a:gd name="connsiteY4" fmla="*/ 501129 h 602728"/>
                  <a:gd name="connsiteX5" fmla="*/ 2957689 w 2957689"/>
                  <a:gd name="connsiteY5" fmla="*/ 489840 h 602728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57573 h 597980"/>
                  <a:gd name="connsiteX1" fmla="*/ 699911 w 2957689"/>
                  <a:gd name="connsiteY1" fmla="*/ 557573 h 597980"/>
                  <a:gd name="connsiteX2" fmla="*/ 1027289 w 2957689"/>
                  <a:gd name="connsiteY2" fmla="*/ 15706 h 597980"/>
                  <a:gd name="connsiteX3" fmla="*/ 1215083 w 2957689"/>
                  <a:gd name="connsiteY3" fmla="*/ 463336 h 597980"/>
                  <a:gd name="connsiteX4" fmla="*/ 1578270 w 2957689"/>
                  <a:gd name="connsiteY4" fmla="*/ 501129 h 597980"/>
                  <a:gd name="connsiteX5" fmla="*/ 2957689 w 2957689"/>
                  <a:gd name="connsiteY5" fmla="*/ 489840 h 597980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598559"/>
                  <a:gd name="connsiteX1" fmla="*/ 699911 w 2957689"/>
                  <a:gd name="connsiteY1" fmla="*/ 549966 h 598559"/>
                  <a:gd name="connsiteX2" fmla="*/ 1027289 w 2957689"/>
                  <a:gd name="connsiteY2" fmla="*/ 8099 h 598559"/>
                  <a:gd name="connsiteX3" fmla="*/ 1215083 w 2957689"/>
                  <a:gd name="connsiteY3" fmla="*/ 598559 h 598559"/>
                  <a:gd name="connsiteX4" fmla="*/ 1578270 w 2957689"/>
                  <a:gd name="connsiteY4" fmla="*/ 493522 h 598559"/>
                  <a:gd name="connsiteX5" fmla="*/ 2957689 w 2957689"/>
                  <a:gd name="connsiteY5" fmla="*/ 482233 h 598559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549966 h 696396"/>
                  <a:gd name="connsiteX1" fmla="*/ 699911 w 2957689"/>
                  <a:gd name="connsiteY1" fmla="*/ 549966 h 696396"/>
                  <a:gd name="connsiteX2" fmla="*/ 1027289 w 2957689"/>
                  <a:gd name="connsiteY2" fmla="*/ 8099 h 696396"/>
                  <a:gd name="connsiteX3" fmla="*/ 1215083 w 2957689"/>
                  <a:gd name="connsiteY3" fmla="*/ 598559 h 696396"/>
                  <a:gd name="connsiteX4" fmla="*/ 1230489 w 2957689"/>
                  <a:gd name="connsiteY4" fmla="*/ 595121 h 696396"/>
                  <a:gd name="connsiteX5" fmla="*/ 1578270 w 2957689"/>
                  <a:gd name="connsiteY5" fmla="*/ 493522 h 696396"/>
                  <a:gd name="connsiteX6" fmla="*/ 2957689 w 2957689"/>
                  <a:gd name="connsiteY6" fmla="*/ 482233 h 696396"/>
                  <a:gd name="connsiteX0" fmla="*/ 0 w 2957689"/>
                  <a:gd name="connsiteY0" fmla="*/ 615301 h 676133"/>
                  <a:gd name="connsiteX1" fmla="*/ 699911 w 2957689"/>
                  <a:gd name="connsiteY1" fmla="*/ 615301 h 676133"/>
                  <a:gd name="connsiteX2" fmla="*/ 1027289 w 2957689"/>
                  <a:gd name="connsiteY2" fmla="*/ 73434 h 676133"/>
                  <a:gd name="connsiteX3" fmla="*/ 1215083 w 2957689"/>
                  <a:gd name="connsiteY3" fmla="*/ 663894 h 676133"/>
                  <a:gd name="connsiteX4" fmla="*/ 1457442 w 2957689"/>
                  <a:gd name="connsiteY4" fmla="*/ 0 h 676133"/>
                  <a:gd name="connsiteX5" fmla="*/ 1578270 w 2957689"/>
                  <a:gd name="connsiteY5" fmla="*/ 558857 h 676133"/>
                  <a:gd name="connsiteX6" fmla="*/ 2957689 w 2957689"/>
                  <a:gd name="connsiteY6" fmla="*/ 547568 h 676133"/>
                  <a:gd name="connsiteX0" fmla="*/ 0 w 2957689"/>
                  <a:gd name="connsiteY0" fmla="*/ 696205 h 736612"/>
                  <a:gd name="connsiteX1" fmla="*/ 699911 w 2957689"/>
                  <a:gd name="connsiteY1" fmla="*/ 696205 h 736612"/>
                  <a:gd name="connsiteX2" fmla="*/ 1027289 w 2957689"/>
                  <a:gd name="connsiteY2" fmla="*/ 154338 h 736612"/>
                  <a:gd name="connsiteX3" fmla="*/ 1457442 w 2957689"/>
                  <a:gd name="connsiteY3" fmla="*/ 80904 h 736612"/>
                  <a:gd name="connsiteX4" fmla="*/ 1578270 w 2957689"/>
                  <a:gd name="connsiteY4" fmla="*/ 639761 h 736612"/>
                  <a:gd name="connsiteX5" fmla="*/ 2957689 w 2957689"/>
                  <a:gd name="connsiteY5" fmla="*/ 628472 h 736612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67934"/>
                  <a:gd name="connsiteX1" fmla="*/ 699911 w 2957689"/>
                  <a:gd name="connsiteY1" fmla="*/ 548319 h 667934"/>
                  <a:gd name="connsiteX2" fmla="*/ 1027289 w 2957689"/>
                  <a:gd name="connsiteY2" fmla="*/ 6452 h 667934"/>
                  <a:gd name="connsiteX3" fmla="*/ 1282752 w 2957689"/>
                  <a:gd name="connsiteY3" fmla="*/ 587030 h 667934"/>
                  <a:gd name="connsiteX4" fmla="*/ 1578270 w 2957689"/>
                  <a:gd name="connsiteY4" fmla="*/ 491875 h 667934"/>
                  <a:gd name="connsiteX5" fmla="*/ 2957689 w 2957689"/>
                  <a:gd name="connsiteY5" fmla="*/ 480586 h 667934"/>
                  <a:gd name="connsiteX0" fmla="*/ 0 w 2957689"/>
                  <a:gd name="connsiteY0" fmla="*/ 548319 h 602151"/>
                  <a:gd name="connsiteX1" fmla="*/ 699911 w 2957689"/>
                  <a:gd name="connsiteY1" fmla="*/ 548319 h 602151"/>
                  <a:gd name="connsiteX2" fmla="*/ 1027289 w 2957689"/>
                  <a:gd name="connsiteY2" fmla="*/ 6452 h 602151"/>
                  <a:gd name="connsiteX3" fmla="*/ 1282752 w 2957689"/>
                  <a:gd name="connsiteY3" fmla="*/ 587030 h 602151"/>
                  <a:gd name="connsiteX4" fmla="*/ 1578270 w 2957689"/>
                  <a:gd name="connsiteY4" fmla="*/ 491875 h 602151"/>
                  <a:gd name="connsiteX5" fmla="*/ 2957689 w 2957689"/>
                  <a:gd name="connsiteY5" fmla="*/ 480586 h 602151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062988 w 2957689"/>
                  <a:gd name="connsiteY5" fmla="*/ 490855 h 588726"/>
                  <a:gd name="connsiteX6" fmla="*/ 2957689 w 2957689"/>
                  <a:gd name="connsiteY6" fmla="*/ 480586 h 588726"/>
                  <a:gd name="connsiteX0" fmla="*/ 0 w 2957689"/>
                  <a:gd name="connsiteY0" fmla="*/ 548319 h 588726"/>
                  <a:gd name="connsiteX1" fmla="*/ 699911 w 2957689"/>
                  <a:gd name="connsiteY1" fmla="*/ 548319 h 588726"/>
                  <a:gd name="connsiteX2" fmla="*/ 1027289 w 2957689"/>
                  <a:gd name="connsiteY2" fmla="*/ 6452 h 588726"/>
                  <a:gd name="connsiteX3" fmla="*/ 1282752 w 2957689"/>
                  <a:gd name="connsiteY3" fmla="*/ 587030 h 588726"/>
                  <a:gd name="connsiteX4" fmla="*/ 1578270 w 2957689"/>
                  <a:gd name="connsiteY4" fmla="*/ 491875 h 588726"/>
                  <a:gd name="connsiteX5" fmla="*/ 2957689 w 2957689"/>
                  <a:gd name="connsiteY5" fmla="*/ 480586 h 588726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480586 h 666052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623416 h 666052"/>
                  <a:gd name="connsiteX0" fmla="*/ 0 w 2957689"/>
                  <a:gd name="connsiteY0" fmla="*/ 960932 h 1078665"/>
                  <a:gd name="connsiteX1" fmla="*/ 699911 w 2957689"/>
                  <a:gd name="connsiteY1" fmla="*/ 960932 h 1078665"/>
                  <a:gd name="connsiteX2" fmla="*/ 1027289 w 2957689"/>
                  <a:gd name="connsiteY2" fmla="*/ 419065 h 1078665"/>
                  <a:gd name="connsiteX3" fmla="*/ 1282752 w 2957689"/>
                  <a:gd name="connsiteY3" fmla="*/ 999643 h 1078665"/>
                  <a:gd name="connsiteX4" fmla="*/ 2957689 w 2957689"/>
                  <a:gd name="connsiteY4" fmla="*/ 10443 h 1078665"/>
                  <a:gd name="connsiteX0" fmla="*/ 0 w 2957689"/>
                  <a:gd name="connsiteY0" fmla="*/ 548319 h 666052"/>
                  <a:gd name="connsiteX1" fmla="*/ 699911 w 2957689"/>
                  <a:gd name="connsiteY1" fmla="*/ 548319 h 666052"/>
                  <a:gd name="connsiteX2" fmla="*/ 1027289 w 2957689"/>
                  <a:gd name="connsiteY2" fmla="*/ 6452 h 666052"/>
                  <a:gd name="connsiteX3" fmla="*/ 1282752 w 2957689"/>
                  <a:gd name="connsiteY3" fmla="*/ 587030 h 666052"/>
                  <a:gd name="connsiteX4" fmla="*/ 2957689 w 2957689"/>
                  <a:gd name="connsiteY4" fmla="*/ 580459 h 666052"/>
                  <a:gd name="connsiteX0" fmla="*/ 0 w 2957689"/>
                  <a:gd name="connsiteY0" fmla="*/ 739162 h 779569"/>
                  <a:gd name="connsiteX1" fmla="*/ 699911 w 2957689"/>
                  <a:gd name="connsiteY1" fmla="*/ 739162 h 779569"/>
                  <a:gd name="connsiteX2" fmla="*/ 1027289 w 2957689"/>
                  <a:gd name="connsiteY2" fmla="*/ 197295 h 779569"/>
                  <a:gd name="connsiteX3" fmla="*/ 1282752 w 2957689"/>
                  <a:gd name="connsiteY3" fmla="*/ 80904 h 779569"/>
                  <a:gd name="connsiteX4" fmla="*/ 2957689 w 2957689"/>
                  <a:gd name="connsiteY4" fmla="*/ 771302 h 779569"/>
                  <a:gd name="connsiteX0" fmla="*/ 0 w 2957689"/>
                  <a:gd name="connsiteY0" fmla="*/ 542575 h 617351"/>
                  <a:gd name="connsiteX1" fmla="*/ 699911 w 2957689"/>
                  <a:gd name="connsiteY1" fmla="*/ 542575 h 617351"/>
                  <a:gd name="connsiteX2" fmla="*/ 1027289 w 2957689"/>
                  <a:gd name="connsiteY2" fmla="*/ 708 h 617351"/>
                  <a:gd name="connsiteX3" fmla="*/ 1282752 w 2957689"/>
                  <a:gd name="connsiteY3" fmla="*/ 538329 h 617351"/>
                  <a:gd name="connsiteX4" fmla="*/ 2957689 w 2957689"/>
                  <a:gd name="connsiteY4" fmla="*/ 574715 h 617351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74715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206363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699911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1027289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1282752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867235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  <a:gd name="connsiteX0" fmla="*/ 0 w 2957689"/>
                  <a:gd name="connsiteY0" fmla="*/ 542575 h 582982"/>
                  <a:gd name="connsiteX1" fmla="*/ 219390 w 2957689"/>
                  <a:gd name="connsiteY1" fmla="*/ 542575 h 582982"/>
                  <a:gd name="connsiteX2" fmla="*/ 611772 w 2957689"/>
                  <a:gd name="connsiteY2" fmla="*/ 708 h 582982"/>
                  <a:gd name="connsiteX3" fmla="*/ 906747 w 2957689"/>
                  <a:gd name="connsiteY3" fmla="*/ 538329 h 582982"/>
                  <a:gd name="connsiteX4" fmla="*/ 2957689 w 2957689"/>
                  <a:gd name="connsiteY4" fmla="*/ 531758 h 58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7689" h="582982">
                    <a:moveTo>
                      <a:pt x="0" y="542575"/>
                    </a:moveTo>
                    <a:lnTo>
                      <a:pt x="219390" y="542575"/>
                    </a:lnTo>
                    <a:cubicBezTo>
                      <a:pt x="401190" y="582982"/>
                      <a:pt x="497213" y="1416"/>
                      <a:pt x="611772" y="708"/>
                    </a:cubicBezTo>
                    <a:cubicBezTo>
                      <a:pt x="726331" y="0"/>
                      <a:pt x="814917" y="457425"/>
                      <a:pt x="906747" y="538329"/>
                    </a:cubicBezTo>
                    <a:cubicBezTo>
                      <a:pt x="1008147" y="544063"/>
                      <a:pt x="2274042" y="533948"/>
                      <a:pt x="2957689" y="531758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0000"/>
                </a:solidFill>
                <a:prstDash val="solid"/>
              </a:ln>
              <a:effectLst/>
              <a:scene3d>
                <a:camera prst="orthographicFront">
                  <a:rot lat="0" lon="0" rev="16200000"/>
                </a:camera>
                <a:lightRig rig="threePt" dir="t"/>
              </a:scene3d>
            </p:spPr>
            <p:txBody>
              <a:bodyPr anchor="ctr"/>
              <a:lstStyle/>
              <a:p>
                <a:pPr algn="ctr">
                  <a:defRPr/>
                </a:pPr>
                <a:endParaRPr lang="de-CH" sz="2000" kern="0">
                  <a:solidFill>
                    <a:srgbClr val="FFFFFF"/>
                  </a:solidFill>
                  <a:latin typeface="Trebuchet MS"/>
                </a:endParaRPr>
              </a:p>
            </p:txBody>
          </p:sp>
        </p:grpSp>
      </p:grpSp>
      <p:graphicFrame>
        <p:nvGraphicFramePr>
          <p:cNvPr id="1418242" name="Object 2"/>
          <p:cNvGraphicFramePr>
            <a:graphicFrameLocks noChangeAspect="1"/>
          </p:cNvGraphicFramePr>
          <p:nvPr/>
        </p:nvGraphicFramePr>
        <p:xfrm>
          <a:off x="6081824" y="873640"/>
          <a:ext cx="2336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03" name="Equation" r:id="rId4" imgW="1104900" imgH="444500" progId="Equation.3">
                  <p:embed/>
                </p:oleObj>
              </mc:Choice>
              <mc:Fallback>
                <p:oleObj name="Equation" r:id="rId4" imgW="1104900" imgH="444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824" y="873640"/>
                        <a:ext cx="2336800" cy="93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6"/>
          <p:cNvGrpSpPr/>
          <p:nvPr/>
        </p:nvGrpSpPr>
        <p:grpSpPr>
          <a:xfrm>
            <a:off x="738135" y="1524000"/>
            <a:ext cx="2311456" cy="3573463"/>
            <a:chOff x="738135" y="1931967"/>
            <a:chExt cx="2311456" cy="3573463"/>
          </a:xfrm>
        </p:grpSpPr>
        <p:pic>
          <p:nvPicPr>
            <p:cNvPr id="18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322391" y="1931967"/>
              <a:ext cx="1727200" cy="1350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800228" y="4341792"/>
              <a:ext cx="771525" cy="60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7" descr="c-enhedg-laplap"/>
            <p:cNvPicPr>
              <a:picLocks noChangeAspect="1" noChangeArrowheads="1"/>
            </p:cNvPicPr>
            <p:nvPr/>
          </p:nvPicPr>
          <p:blipFill>
            <a:blip r:embed="rId7" cstate="print"/>
            <a:srcRect t="21783"/>
            <a:stretch>
              <a:fillRect/>
            </a:stretch>
          </p:blipFill>
          <p:spPr bwMode="auto">
            <a:xfrm rot="10800000">
              <a:off x="1955803" y="5145067"/>
              <a:ext cx="460375" cy="360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7" descr="c-enhedg-laplap"/>
            <p:cNvPicPr>
              <a:picLocks noChangeAspect="1" noChangeArrowheads="1"/>
            </p:cNvPicPr>
            <p:nvPr/>
          </p:nvPicPr>
          <p:blipFill>
            <a:blip r:embed="rId6" cstate="print"/>
            <a:srcRect t="21783"/>
            <a:stretch>
              <a:fillRect/>
            </a:stretch>
          </p:blipFill>
          <p:spPr bwMode="auto">
            <a:xfrm rot="10800000">
              <a:off x="1509716" y="3173392"/>
              <a:ext cx="1352550" cy="105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0"/>
            <p:cNvSpPr txBox="1"/>
            <p:nvPr/>
          </p:nvSpPr>
          <p:spPr>
            <a:xfrm rot="16200000">
              <a:off x="-533801" y="3495944"/>
              <a:ext cx="30670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 smtClean="0">
                  <a:solidFill>
                    <a:srgbClr val="000000"/>
                  </a:solidFill>
                </a:rPr>
                <a:t>filter scales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235168" y="6064616"/>
            <a:ext cx="3067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img1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7" name="Group 37"/>
          <p:cNvGrpSpPr/>
          <p:nvPr/>
        </p:nvGrpSpPr>
        <p:grpSpPr>
          <a:xfrm>
            <a:off x="3476610" y="5321363"/>
            <a:ext cx="4527612" cy="1204918"/>
            <a:chOff x="3476610" y="5729330"/>
            <a:chExt cx="4527612" cy="1204918"/>
          </a:xfrm>
        </p:grpSpPr>
        <p:sp>
          <p:nvSpPr>
            <p:cNvPr id="24" name="Oval 23"/>
            <p:cNvSpPr/>
            <p:nvPr/>
          </p:nvSpPr>
          <p:spPr>
            <a:xfrm>
              <a:off x="3732243" y="6057943"/>
              <a:ext cx="146050" cy="14605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757768" y="5911893"/>
              <a:ext cx="508000" cy="508000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032531" y="5729330"/>
              <a:ext cx="803275" cy="803275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rgbClr val="00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e-CH" sz="2000" kern="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10" y="6436070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img2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7130" y="6472583"/>
              <a:ext cx="3067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smtClean="0">
                  <a:solidFill>
                    <a:srgbClr val="000000"/>
                  </a:solidFill>
                </a:rPr>
                <a:t>img3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3246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Bastian </a:t>
            </a:r>
            <a:r>
              <a:rPr lang="en-US" sz="1400" dirty="0" err="1" smtClean="0"/>
              <a:t>Leibe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08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Blob detection in 2D</a:t>
            </a:r>
            <a:endParaRPr lang="en-US" dirty="0"/>
          </a:p>
        </p:txBody>
      </p:sp>
      <p:sp>
        <p:nvSpPr>
          <p:cNvPr id="92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12837"/>
            <a:ext cx="8229600" cy="4525963"/>
          </a:xfrm>
        </p:spPr>
        <p:txBody>
          <a:bodyPr/>
          <a:lstStyle/>
          <a:p>
            <a:r>
              <a:rPr lang="en-US" sz="2800" dirty="0"/>
              <a:t>We define the </a:t>
            </a:r>
            <a:r>
              <a:rPr lang="en-US" sz="2800" i="1" dirty="0"/>
              <a:t>characteristic scale </a:t>
            </a:r>
            <a:r>
              <a:rPr lang="en-US" sz="2800" dirty="0"/>
              <a:t>as the scale that produces peak of </a:t>
            </a:r>
            <a:r>
              <a:rPr lang="en-US" sz="2800" dirty="0" err="1"/>
              <a:t>Laplacian</a:t>
            </a:r>
            <a:r>
              <a:rPr lang="en-US" sz="2800" dirty="0"/>
              <a:t> response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05000" y="2413000"/>
            <a:ext cx="5486400" cy="2768600"/>
            <a:chOff x="576" y="1184"/>
            <a:chExt cx="4464" cy="2252"/>
          </a:xfrm>
        </p:grpSpPr>
        <p:pic>
          <p:nvPicPr>
            <p:cNvPr id="926725" name="Picture 5" descr="scale_selecti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6" y="1184"/>
              <a:ext cx="4464" cy="2252"/>
            </a:xfrm>
            <a:prstGeom prst="rect">
              <a:avLst/>
            </a:prstGeom>
            <a:noFill/>
          </p:spPr>
        </p:pic>
        <p:sp>
          <p:nvSpPr>
            <p:cNvPr id="926726" name="Oval 6"/>
            <p:cNvSpPr>
              <a:spLocks noChangeArrowheads="1"/>
            </p:cNvSpPr>
            <p:nvPr/>
          </p:nvSpPr>
          <p:spPr bwMode="auto">
            <a:xfrm>
              <a:off x="1349" y="1863"/>
              <a:ext cx="706" cy="68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926727" name="Line 7"/>
          <p:cNvSpPr>
            <a:spLocks noChangeShapeType="1"/>
          </p:cNvSpPr>
          <p:nvPr/>
        </p:nvSpPr>
        <p:spPr bwMode="auto">
          <a:xfrm flipH="1" flipV="1">
            <a:off x="3352800" y="4129088"/>
            <a:ext cx="381000" cy="150971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8" name="Line 8"/>
          <p:cNvSpPr>
            <a:spLocks noChangeShapeType="1"/>
          </p:cNvSpPr>
          <p:nvPr/>
        </p:nvSpPr>
        <p:spPr bwMode="auto">
          <a:xfrm flipV="1">
            <a:off x="6248400" y="5029200"/>
            <a:ext cx="228600" cy="6858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3111500" y="5500688"/>
            <a:ext cx="32131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cs typeface="Arial" pitchFamily="34" charset="0"/>
              </a:rPr>
              <a:t>characteristic scale</a:t>
            </a:r>
          </a:p>
        </p:txBody>
      </p:sp>
      <p:sp>
        <p:nvSpPr>
          <p:cNvPr id="926731" name="Text Box 11"/>
          <p:cNvSpPr txBox="1">
            <a:spLocks noChangeArrowheads="1"/>
          </p:cNvSpPr>
          <p:nvPr/>
        </p:nvSpPr>
        <p:spPr bwMode="auto">
          <a:xfrm>
            <a:off x="6934200" y="6324600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Slide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29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7620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Example</a:t>
            </a:r>
          </a:p>
        </p:txBody>
      </p:sp>
      <p:pic>
        <p:nvPicPr>
          <p:cNvPr id="37891" name="Picture 5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011864"/>
            <a:ext cx="3560763" cy="237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Box 9"/>
          <p:cNvSpPr txBox="1">
            <a:spLocks noChangeArrowheads="1"/>
          </p:cNvSpPr>
          <p:nvPr/>
        </p:nvSpPr>
        <p:spPr bwMode="auto">
          <a:xfrm>
            <a:off x="381000" y="10668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Original image at ¾ the size</a:t>
            </a:r>
          </a:p>
        </p:txBody>
      </p:sp>
      <p:pic>
        <p:nvPicPr>
          <p:cNvPr id="37893" name="Picture 10" descr="su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464440"/>
            <a:ext cx="4513263" cy="3005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8879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6" descr="sunflower_log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450" y="3738023"/>
            <a:ext cx="3841750" cy="288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pic>
        <p:nvPicPr>
          <p:cNvPr id="8" name="Picture 9" descr="sunflower_log_squared2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814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pic>
        <p:nvPicPr>
          <p:cNvPr id="9" name="Picture 6" descr="sunflower_log_squared3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052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pic>
        <p:nvPicPr>
          <p:cNvPr id="8" name="Picture 6" descr="sunflower_log_squared4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052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History</a:t>
            </a:r>
          </a:p>
        </p:txBody>
      </p:sp>
      <p:sp>
        <p:nvSpPr>
          <p:cNvPr id="378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History of interest point detectors goes a long way back…</a:t>
            </a:r>
          </a:p>
          <a:p>
            <a:pPr lvl="1" eaLnBrk="1" hangingPunct="1">
              <a:defRPr/>
            </a:pPr>
            <a:r>
              <a:rPr lang="en-US" smtClean="0"/>
              <a:t>Corner detectors</a:t>
            </a:r>
          </a:p>
          <a:p>
            <a:pPr lvl="1" eaLnBrk="1" hangingPunct="1">
              <a:defRPr/>
            </a:pPr>
            <a:r>
              <a:rPr lang="en-US" smtClean="0"/>
              <a:t>Blob detectors</a:t>
            </a:r>
          </a:p>
          <a:p>
            <a:pPr lvl="1" eaLnBrk="1" hangingPunct="1">
              <a:defRPr/>
            </a:pPr>
            <a:r>
              <a:rPr lang="en-US" smtClean="0"/>
              <a:t>Edgel detectors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pic>
        <p:nvPicPr>
          <p:cNvPr id="9" name="Picture 6" descr="sunflower_log_squared5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052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7" descr="sunflower_out_squared1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61220" y="3124200"/>
            <a:ext cx="52827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 descr="sun2_squared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762000"/>
            <a:ext cx="4191000" cy="314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685800" y="1219200"/>
            <a:ext cx="24622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smtClean="0">
                <a:solidFill>
                  <a:srgbClr val="000000"/>
                </a:solidFill>
              </a:rPr>
              <a:t>Original image at ¾ the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450" y="6314535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  <p:pic>
        <p:nvPicPr>
          <p:cNvPr id="8" name="Picture 6" descr="sunflower_log_squared6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505200"/>
            <a:ext cx="3840163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2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1" name="Straight Arrow Connector 36"/>
          <p:cNvCxnSpPr>
            <a:cxnSpLocks noChangeShapeType="1"/>
          </p:cNvCxnSpPr>
          <p:nvPr/>
        </p:nvCxnSpPr>
        <p:spPr bwMode="auto">
          <a:xfrm rot="5400000">
            <a:off x="7566819" y="3282156"/>
            <a:ext cx="248285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33563" y="1779588"/>
            <a:ext cx="2397125" cy="4318000"/>
            <a:chOff x="2211388" y="2024063"/>
            <a:chExt cx="2397125" cy="4317444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2211388" y="3933825"/>
            <a:ext cx="1712912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227" name="Equation" r:id="rId4" imgW="990170" imgH="241195" progId="Equation.3">
                    <p:embed/>
                  </p:oleObj>
                </mc:Choice>
                <mc:Fallback>
                  <p:oleObj name="Equation" r:id="rId4" imgW="990170" imgH="241195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388" y="3933825"/>
                          <a:ext cx="1712912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959225" y="5972175"/>
              <a:ext cx="62550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1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959225" y="4964113"/>
              <a:ext cx="552482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2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1" name="Text Box 14"/>
            <p:cNvSpPr txBox="1">
              <a:spLocks noChangeArrowheads="1"/>
            </p:cNvSpPr>
            <p:nvPr/>
          </p:nvSpPr>
          <p:spPr bwMode="auto">
            <a:xfrm>
              <a:off x="3995738" y="4005263"/>
              <a:ext cx="588995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3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2" name="Text Box 15"/>
            <p:cNvSpPr txBox="1">
              <a:spLocks noChangeArrowheads="1"/>
            </p:cNvSpPr>
            <p:nvPr/>
          </p:nvSpPr>
          <p:spPr bwMode="auto">
            <a:xfrm>
              <a:off x="4030663" y="2997200"/>
              <a:ext cx="517557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4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3" name="Text Box 16"/>
            <p:cNvSpPr txBox="1">
              <a:spLocks noChangeArrowheads="1"/>
            </p:cNvSpPr>
            <p:nvPr/>
          </p:nvSpPr>
          <p:spPr bwMode="auto">
            <a:xfrm>
              <a:off x="4067175" y="2024063"/>
              <a:ext cx="541338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s</a:t>
              </a:r>
              <a:r>
                <a:rPr lang="en-US" b="1" i="1" smtClean="0">
                  <a:solidFill>
                    <a:srgbClr val="808080"/>
                  </a:solidFill>
                  <a:latin typeface="Symbol" pitchFamily="18" charset="2"/>
                  <a:cs typeface="Arial" pitchFamily="34" charset="0"/>
                </a:rPr>
                <a:t>5</a:t>
              </a:r>
              <a:endParaRPr lang="en-US" b="1" i="1" baseline="30000" smtClean="0">
                <a:solidFill>
                  <a:srgbClr val="808080"/>
                </a:solidFill>
                <a:latin typeface="Symbol" pitchFamily="18" charset="2"/>
                <a:cs typeface="Arial" pitchFamily="34" charset="0"/>
              </a:endParaRPr>
            </a:p>
          </p:txBody>
        </p:sp>
        <p:sp>
          <p:nvSpPr>
            <p:cNvPr id="2074" name="Line 17"/>
            <p:cNvSpPr>
              <a:spLocks noChangeShapeType="1"/>
            </p:cNvSpPr>
            <p:nvPr/>
          </p:nvSpPr>
          <p:spPr bwMode="auto">
            <a:xfrm>
              <a:off x="3203575" y="4508500"/>
              <a:ext cx="755650" cy="14763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5" name="Line 18"/>
            <p:cNvSpPr>
              <a:spLocks noChangeShapeType="1"/>
            </p:cNvSpPr>
            <p:nvPr/>
          </p:nvSpPr>
          <p:spPr bwMode="auto">
            <a:xfrm>
              <a:off x="3384550" y="4437063"/>
              <a:ext cx="611188" cy="612775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6" name="Line 19"/>
            <p:cNvSpPr>
              <a:spLocks noChangeShapeType="1"/>
            </p:cNvSpPr>
            <p:nvPr/>
          </p:nvSpPr>
          <p:spPr bwMode="auto">
            <a:xfrm>
              <a:off x="3857652" y="4149725"/>
              <a:ext cx="252412" cy="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7" name="Line 20"/>
            <p:cNvSpPr>
              <a:spLocks noChangeShapeType="1"/>
            </p:cNvSpPr>
            <p:nvPr/>
          </p:nvSpPr>
          <p:spPr bwMode="auto">
            <a:xfrm flipV="1">
              <a:off x="3384550" y="3249613"/>
              <a:ext cx="647700" cy="611187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78" name="Line 21"/>
            <p:cNvSpPr>
              <a:spLocks noChangeShapeType="1"/>
            </p:cNvSpPr>
            <p:nvPr/>
          </p:nvSpPr>
          <p:spPr bwMode="auto">
            <a:xfrm flipV="1">
              <a:off x="3203575" y="2276475"/>
              <a:ext cx="900113" cy="1511300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2053" name="Picture 27" descr="sun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3349625"/>
            <a:ext cx="1749425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41"/>
          <a:stretch>
            <a:fillRect/>
          </a:stretch>
        </p:blipFill>
        <p:spPr bwMode="auto">
          <a:xfrm>
            <a:off x="6981825" y="2473325"/>
            <a:ext cx="1912938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Line 22"/>
          <p:cNvSpPr>
            <a:spLocks noChangeShapeType="1"/>
          </p:cNvSpPr>
          <p:nvPr/>
        </p:nvSpPr>
        <p:spPr bwMode="auto">
          <a:xfrm>
            <a:off x="5886450" y="4049713"/>
            <a:ext cx="1204913" cy="1460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6" name="Line 23"/>
          <p:cNvSpPr>
            <a:spLocks noChangeShapeType="1"/>
          </p:cNvSpPr>
          <p:nvPr/>
        </p:nvSpPr>
        <p:spPr bwMode="auto">
          <a:xfrm>
            <a:off x="5886450" y="3062288"/>
            <a:ext cx="1350963" cy="4762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7" name="Line 24"/>
          <p:cNvSpPr>
            <a:spLocks noChangeShapeType="1"/>
          </p:cNvSpPr>
          <p:nvPr/>
        </p:nvSpPr>
        <p:spPr bwMode="auto">
          <a:xfrm>
            <a:off x="5881688" y="2179638"/>
            <a:ext cx="1428750" cy="73660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8" name="Text Box 26"/>
          <p:cNvSpPr txBox="1">
            <a:spLocks noChangeArrowheads="1"/>
          </p:cNvSpPr>
          <p:nvPr/>
        </p:nvSpPr>
        <p:spPr bwMode="auto">
          <a:xfrm>
            <a:off x="7072313" y="5181600"/>
            <a:ext cx="2071687" cy="706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2000" b="1" smtClean="0">
                <a:solidFill>
                  <a:srgbClr val="000000"/>
                </a:solidFill>
                <a:sym typeface="Symbol" pitchFamily="18" charset="2"/>
              </a:rPr>
              <a:t></a:t>
            </a:r>
            <a:r>
              <a:rPr lang="en-US" sz="2000" b="1" smtClean="0">
                <a:solidFill>
                  <a:srgbClr val="000000"/>
                </a:solidFill>
                <a:sym typeface="Symbol" pitchFamily="18" charset="2"/>
              </a:rPr>
              <a:t> L</a:t>
            </a:r>
            <a:r>
              <a:rPr lang="pl-PL" sz="2000" b="1" smtClean="0">
                <a:solidFill>
                  <a:srgbClr val="000000"/>
                </a:solidFill>
              </a:rPr>
              <a:t>ist of</a:t>
            </a:r>
            <a:r>
              <a:rPr lang="en-US" sz="2000" b="1" smtClean="0">
                <a:solidFill>
                  <a:srgbClr val="000000"/>
                </a:solidFill>
              </a:rPr>
              <a:t>       </a:t>
            </a:r>
            <a:br>
              <a:rPr lang="en-US" sz="2000" b="1" smtClean="0">
                <a:solidFill>
                  <a:srgbClr val="000000"/>
                </a:solidFill>
              </a:rPr>
            </a:br>
            <a:r>
              <a:rPr lang="en-US" sz="2000" b="1" i="1" smtClean="0">
                <a:solidFill>
                  <a:srgbClr val="000000"/>
                </a:solidFill>
              </a:rPr>
              <a:t>    </a:t>
            </a:r>
            <a:r>
              <a:rPr lang="pl-PL" sz="2000" b="1" i="1" smtClean="0">
                <a:solidFill>
                  <a:srgbClr val="000000"/>
                </a:solidFill>
              </a:rPr>
              <a:t>(x, y, </a:t>
            </a:r>
            <a:r>
              <a:rPr lang="el-GR" sz="2000" smtClean="0">
                <a:solidFill>
                  <a:srgbClr val="000000"/>
                </a:solidFill>
                <a:cs typeface="Arial" pitchFamily="34" charset="0"/>
              </a:rPr>
              <a:t>σ</a:t>
            </a:r>
            <a:r>
              <a:rPr lang="pl-PL" sz="2000" b="1" i="1" smtClean="0">
                <a:solidFill>
                  <a:srgbClr val="000000"/>
                </a:solidFill>
              </a:rPr>
              <a:t>)</a:t>
            </a:r>
            <a:endParaRPr lang="en-US" sz="2000" b="1" i="1" smtClean="0">
              <a:solidFill>
                <a:srgbClr val="000000"/>
              </a:solidFill>
            </a:endParaRPr>
          </a:p>
        </p:txBody>
      </p:sp>
      <p:sp>
        <p:nvSpPr>
          <p:cNvPr id="2059" name="TextBox 34"/>
          <p:cNvSpPr txBox="1">
            <a:spLocks noChangeArrowheads="1"/>
          </p:cNvSpPr>
          <p:nvPr/>
        </p:nvSpPr>
        <p:spPr bwMode="auto">
          <a:xfrm>
            <a:off x="8413750" y="3171825"/>
            <a:ext cx="7302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scale</a:t>
            </a:r>
          </a:p>
        </p:txBody>
      </p:sp>
      <p:sp>
        <p:nvSpPr>
          <p:cNvPr id="206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8458200" cy="8382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Scale invariant interest points</a:t>
            </a:r>
          </a:p>
        </p:txBody>
      </p:sp>
      <p:sp>
        <p:nvSpPr>
          <p:cNvPr id="2061" name="Rectangle 3"/>
          <p:cNvSpPr txBox="1">
            <a:spLocks noChangeArrowheads="1"/>
          </p:cNvSpPr>
          <p:nvPr/>
        </p:nvSpPr>
        <p:spPr bwMode="auto">
          <a:xfrm>
            <a:off x="2286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Interest points are local maxima in both position and scale.</a:t>
            </a:r>
          </a:p>
        </p:txBody>
      </p:sp>
      <p:grpSp>
        <p:nvGrpSpPr>
          <p:cNvPr id="3" name="Group 44"/>
          <p:cNvGrpSpPr>
            <a:grpSpLocks noChangeAspect="1"/>
          </p:cNvGrpSpPr>
          <p:nvPr/>
        </p:nvGrpSpPr>
        <p:grpSpPr bwMode="auto">
          <a:xfrm>
            <a:off x="3878263" y="1165225"/>
            <a:ext cx="2176462" cy="5915025"/>
            <a:chOff x="3914766" y="654012"/>
            <a:chExt cx="2231073" cy="6063993"/>
          </a:xfrm>
        </p:grpSpPr>
        <p:pic>
          <p:nvPicPr>
            <p:cNvPr id="2064" name="Picture 35" descr="sunflower_out_squared1.jpg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51279" y="654012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37" descr="sunflower_out_squared2.jp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9528" y="1783080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41" descr="sunflower_out_squared3.jpg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291781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7" name="Picture 42" descr="sunflower_out_squared4.jpg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4013208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43" descr="sunflower_out_squared5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14766" y="5072085"/>
              <a:ext cx="2194560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63" name="TextBox 45"/>
          <p:cNvSpPr txBox="1">
            <a:spLocks noChangeArrowheads="1"/>
          </p:cNvSpPr>
          <p:nvPr/>
        </p:nvSpPr>
        <p:spPr bwMode="auto">
          <a:xfrm>
            <a:off x="1828800" y="5715000"/>
            <a:ext cx="2336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Squared filter response maps</a:t>
            </a:r>
          </a:p>
        </p:txBody>
      </p:sp>
    </p:spTree>
    <p:extLst>
      <p:ext uri="{BB962C8B-B14F-4D97-AF65-F5344CB8AC3E}">
        <p14:creationId xmlns:p14="http://schemas.microsoft.com/office/powerpoint/2010/main" val="37062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85056"/>
            <a:ext cx="7772400" cy="1143000"/>
          </a:xfrm>
        </p:spPr>
        <p:txBody>
          <a:bodyPr/>
          <a:lstStyle/>
          <a:p>
            <a:r>
              <a:rPr lang="en-US" sz="3600" dirty="0"/>
              <a:t>Scale-space blob detector: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Example</a:t>
            </a:r>
            <a:endParaRPr lang="en-US" sz="3600" dirty="0"/>
          </a:p>
        </p:txBody>
      </p:sp>
      <p:pic>
        <p:nvPicPr>
          <p:cNvPr id="930819" name="Picture 3" descr="butterfl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70" y="1981200"/>
            <a:ext cx="4213328" cy="3042529"/>
          </a:xfrm>
          <a:prstGeom prst="rect">
            <a:avLst/>
          </a:prstGeom>
          <a:noFill/>
        </p:spPr>
      </p:pic>
      <p:sp>
        <p:nvSpPr>
          <p:cNvPr id="930820" name="Text Box 4"/>
          <p:cNvSpPr txBox="1">
            <a:spLocks noChangeArrowheads="1"/>
          </p:cNvSpPr>
          <p:nvPr/>
        </p:nvSpPr>
        <p:spPr bwMode="auto">
          <a:xfrm>
            <a:off x="6872319" y="6324600"/>
            <a:ext cx="228600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300" dirty="0" smtClean="0">
                <a:solidFill>
                  <a:srgbClr val="000000"/>
                </a:solidFill>
              </a:rPr>
              <a:t>Image credit: </a:t>
            </a:r>
            <a:r>
              <a:rPr lang="en-US" sz="1300" dirty="0">
                <a:solidFill>
                  <a:srgbClr val="000000"/>
                </a:solidFill>
              </a:rPr>
              <a:t>Lana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5" name="Picture 3" descr="butterfly_circle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1581" y="1978475"/>
            <a:ext cx="4186219" cy="30205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326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30144" y="914400"/>
            <a:ext cx="7975656" cy="5257800"/>
          </a:xfrm>
        </p:spPr>
        <p:txBody>
          <a:bodyPr/>
          <a:lstStyle/>
          <a:p>
            <a:r>
              <a:rPr lang="en-US" sz="2800" dirty="0" smtClean="0"/>
              <a:t>We can approximate the </a:t>
            </a:r>
            <a:r>
              <a:rPr lang="en-US" sz="2800" dirty="0" err="1"/>
              <a:t>Laplacian</a:t>
            </a:r>
            <a:r>
              <a:rPr lang="en-US" sz="2800" dirty="0"/>
              <a:t> with a difference of </a:t>
            </a:r>
            <a:r>
              <a:rPr lang="en-US" sz="2800" dirty="0" smtClean="0"/>
              <a:t>Gaussians; more efficient to implement.</a:t>
            </a:r>
            <a:endParaRPr lang="en-US" sz="2800" dirty="0"/>
          </a:p>
        </p:txBody>
      </p:sp>
      <p:graphicFrame>
        <p:nvGraphicFramePr>
          <p:cNvPr id="936963" name="Object 3"/>
          <p:cNvGraphicFramePr>
            <a:graphicFrameLocks noChangeAspect="1"/>
          </p:cNvGraphicFramePr>
          <p:nvPr/>
        </p:nvGraphicFramePr>
        <p:xfrm>
          <a:off x="457200" y="2590800"/>
          <a:ext cx="43116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58" name="Equation" r:id="rId4" imgW="2120900" imgH="279400" progId="">
                  <p:embed/>
                </p:oleObj>
              </mc:Choice>
              <mc:Fallback>
                <p:oleObj name="Equation" r:id="rId4" imgW="2120900" imgH="279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90800"/>
                        <a:ext cx="4311650" cy="56991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6964" name="Object 4"/>
          <p:cNvGraphicFramePr>
            <a:graphicFrameLocks noChangeAspect="1"/>
          </p:cNvGraphicFramePr>
          <p:nvPr/>
        </p:nvGraphicFramePr>
        <p:xfrm>
          <a:off x="457200" y="3794125"/>
          <a:ext cx="38862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59" name="Equation" r:id="rId6" imgW="1916868" imgH="203112" progId="">
                  <p:embed/>
                </p:oleObj>
              </mc:Choice>
              <mc:Fallback>
                <p:oleObj name="Equation" r:id="rId6" imgW="1916868" imgH="203112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94125"/>
                        <a:ext cx="3886200" cy="411163"/>
                      </a:xfrm>
                      <a:prstGeom prst="rect">
                        <a:avLst/>
                      </a:prstGeom>
                      <a:solidFill>
                        <a:srgbClr val="67D967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696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13525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(Laplacian)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7" name="Text Box 7"/>
          <p:cNvSpPr txBox="1">
            <a:spLocks noChangeArrowheads="1"/>
          </p:cNvSpPr>
          <p:nvPr/>
        </p:nvSpPr>
        <p:spPr bwMode="auto">
          <a:xfrm>
            <a:off x="549275" y="4175125"/>
            <a:ext cx="2803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(Difference of Gaussians)</a:t>
            </a:r>
            <a:endParaRPr lang="ru-RU" sz="2000">
              <a:solidFill>
                <a:srgbClr val="0033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36968" name="Rectangle 8"/>
          <p:cNvSpPr>
            <a:spLocks noGrp="1" noChangeArrowheads="1"/>
          </p:cNvSpPr>
          <p:nvPr>
            <p:ph type="title"/>
          </p:nvPr>
        </p:nvSpPr>
        <p:spPr>
          <a:xfrm>
            <a:off x="1066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Technical detail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448312" y="2552688"/>
            <a:ext cx="985851" cy="4381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41910" y="1828800"/>
            <a:ext cx="3521090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print"/>
          <a:srcRect l="6250" t="28032" b="33154"/>
          <a:stretch>
            <a:fillRect/>
          </a:stretch>
        </p:blipFill>
        <p:spPr bwMode="auto">
          <a:xfrm>
            <a:off x="506598" y="4586176"/>
            <a:ext cx="6503611" cy="195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8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9144000" cy="1143000"/>
          </a:xfrm>
        </p:spPr>
        <p:txBody>
          <a:bodyPr/>
          <a:lstStyle/>
          <a:p>
            <a:r>
              <a:rPr lang="en-US" sz="3600" dirty="0" smtClean="0"/>
              <a:t>Local features: main components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Detection: </a:t>
            </a:r>
            <a:r>
              <a:rPr lang="en-US" sz="2400" dirty="0" smtClean="0">
                <a:solidFill>
                  <a:schemeClr val="bg2"/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/>
              <a:t>Description</a:t>
            </a:r>
            <a:r>
              <a:rPr lang="en-US" sz="2400" dirty="0" err="1" smtClean="0"/>
              <a:t>:Extract</a:t>
            </a:r>
            <a:r>
              <a:rPr lang="en-US" sz="2400" dirty="0" smtClean="0"/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2"/>
                </a:solidFill>
              </a:rPr>
              <a:t>Matching: </a:t>
            </a:r>
            <a:r>
              <a:rPr lang="en-US" sz="2400" dirty="0" smtClean="0">
                <a:solidFill>
                  <a:schemeClr val="bg2"/>
                </a:solidFill>
              </a:rPr>
              <a:t>Determine correspondence between descriptors in two views</a:t>
            </a:r>
          </a:p>
        </p:txBody>
      </p:sp>
      <p:pic>
        <p:nvPicPr>
          <p:cNvPr id="7" name="Picture 4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971800"/>
            <a:ext cx="2438400" cy="1767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0"/>
          <p:cNvGrpSpPr>
            <a:grpSpLocks noChangeAspect="1"/>
          </p:cNvGrpSpPr>
          <p:nvPr/>
        </p:nvGrpSpPr>
        <p:grpSpPr>
          <a:xfrm>
            <a:off x="4876800" y="2983540"/>
            <a:ext cx="2306292" cy="1131261"/>
            <a:chOff x="4191000" y="4216493"/>
            <a:chExt cx="2667000" cy="1308192"/>
          </a:xfrm>
        </p:grpSpPr>
        <p:sp>
          <p:nvSpPr>
            <p:cNvPr id="8" name="Rectangle 7"/>
            <p:cNvSpPr/>
            <p:nvPr/>
          </p:nvSpPr>
          <p:spPr bwMode="auto">
            <a:xfrm rot="20018806">
              <a:off x="6064192" y="5081804"/>
              <a:ext cx="412126" cy="44288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4191000" y="4216493"/>
            <a:ext cx="2667000" cy="603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282" name="Equation" r:id="rId5" imgW="1066800" imgH="241300" progId="Equation.3">
                    <p:embed/>
                  </p:oleObj>
                </mc:Choice>
                <mc:Fallback>
                  <p:oleObj name="Equation" r:id="rId5" imgW="1066800" imgH="2413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1000" y="4216493"/>
                          <a:ext cx="2667000" cy="603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8" name="Shape 17"/>
            <p:cNvCxnSpPr>
              <a:stCxn id="8" idx="1"/>
            </p:cNvCxnSpPr>
            <p:nvPr/>
          </p:nvCxnSpPr>
          <p:spPr bwMode="auto">
            <a:xfrm rot="10800000">
              <a:off x="5410201" y="4648201"/>
              <a:ext cx="675407" cy="74651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" name="Group 21"/>
          <p:cNvGrpSpPr/>
          <p:nvPr/>
        </p:nvGrpSpPr>
        <p:grpSpPr>
          <a:xfrm>
            <a:off x="6718301" y="3352800"/>
            <a:ext cx="2425700" cy="1984022"/>
            <a:chOff x="7042516" y="4800600"/>
            <a:chExt cx="2794000" cy="2232025"/>
          </a:xfrm>
        </p:grpSpPr>
        <p:grpSp>
          <p:nvGrpSpPr>
            <p:cNvPr id="6" name="Group 11"/>
            <p:cNvGrpSpPr/>
            <p:nvPr/>
          </p:nvGrpSpPr>
          <p:grpSpPr>
            <a:xfrm>
              <a:off x="7042516" y="4800600"/>
              <a:ext cx="2794000" cy="2232025"/>
              <a:chOff x="7042516" y="4800600"/>
              <a:chExt cx="2794000" cy="2232025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7470648" y="4800600"/>
                <a:ext cx="530352" cy="533400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1404931" name="Object 3"/>
              <p:cNvGraphicFramePr>
                <a:graphicFrameLocks noChangeAspect="1"/>
              </p:cNvGraphicFramePr>
              <p:nvPr/>
            </p:nvGraphicFramePr>
            <p:xfrm>
              <a:off x="7042516" y="6429375"/>
              <a:ext cx="2794000" cy="603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5283" name="Equation" r:id="rId7" imgW="1117600" imgH="241300" progId="Equation.3">
                      <p:embed/>
                    </p:oleObj>
                  </mc:Choice>
                  <mc:Fallback>
                    <p:oleObj name="Equation" r:id="rId7" imgW="1117600" imgH="241300" progId="Equation.3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42516" y="6429375"/>
                            <a:ext cx="2794000" cy="6032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0" name="Curved Connector 19"/>
            <p:cNvCxnSpPr/>
            <p:nvPr/>
          </p:nvCxnSpPr>
          <p:spPr bwMode="auto">
            <a:xfrm rot="5400000">
              <a:off x="6866069" y="5846896"/>
              <a:ext cx="1266829" cy="24103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/>
          </p:cNvSpPr>
          <p:nvPr>
            <p:ph type="title" idx="4294967295"/>
          </p:nvPr>
        </p:nvSpPr>
        <p:spPr>
          <a:xfrm>
            <a:off x="1295400" y="-152400"/>
            <a:ext cx="8229600" cy="1143000"/>
          </a:xfrm>
        </p:spPr>
        <p:txBody>
          <a:bodyPr/>
          <a:lstStyle/>
          <a:p>
            <a:r>
              <a:rPr lang="en-US" dirty="0">
                <a:latin typeface="Arial" pitchFamily="34" charset="0"/>
              </a:rPr>
              <a:t>Geometric transformations</a:t>
            </a:r>
          </a:p>
        </p:txBody>
      </p:sp>
      <p:pic>
        <p:nvPicPr>
          <p:cNvPr id="8" name="Picture 5" descr="featExtrac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143042"/>
            <a:ext cx="2846388" cy="381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featExtrac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263692"/>
            <a:ext cx="4419600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featData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52725" y="4886367"/>
            <a:ext cx="15906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featData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1125" y="4878430"/>
            <a:ext cx="1590675" cy="159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3"/>
          <p:cNvSpPr>
            <a:spLocks noChangeArrowheads="1"/>
          </p:cNvSpPr>
          <p:nvPr/>
        </p:nvSpPr>
        <p:spPr bwMode="auto">
          <a:xfrm rot="3375002">
            <a:off x="2547937" y="3948155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Right Arrow 14"/>
          <p:cNvSpPr>
            <a:spLocks noChangeArrowheads="1"/>
          </p:cNvSpPr>
          <p:nvPr/>
        </p:nvSpPr>
        <p:spPr bwMode="auto">
          <a:xfrm rot="7715876">
            <a:off x="5618162" y="3976730"/>
            <a:ext cx="1133475" cy="68580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86600" y="522768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e.g. scale, translation, rotation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smtClean="0">
                <a:latin typeface="Arial" pitchFamily="34" charset="0"/>
                <a:cs typeface="Arial" pitchFamily="34" charset="0"/>
              </a:rPr>
              <a:t>Raw patches as local descriptors</a:t>
            </a:r>
          </a:p>
        </p:txBody>
      </p:sp>
      <p:pic>
        <p:nvPicPr>
          <p:cNvPr id="113669" name="Picture 2"/>
          <p:cNvPicPr>
            <a:picLocks noChangeAspect="1" noChangeArrowheads="1"/>
          </p:cNvPicPr>
          <p:nvPr/>
        </p:nvPicPr>
        <p:blipFill>
          <a:blip r:embed="rId2" cstate="print"/>
          <a:srcRect l="74767" t="44806" r="5296" b="5096"/>
          <a:stretch>
            <a:fillRect/>
          </a:stretch>
        </p:blipFill>
        <p:spPr bwMode="auto">
          <a:xfrm>
            <a:off x="2057400" y="1371600"/>
            <a:ext cx="18288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14800" y="1600200"/>
            <a:ext cx="525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The simplest way to describe the neighborhood around an interest point is to write down the list of intensities to form a feature vector.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Arial" pitchFamily="34" charset="0"/>
              </a:rPr>
              <a:t>But this is very sensitive to even small shifts, rotations.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 l="78088" t="53546" r="16096" b="35818"/>
          <a:stretch>
            <a:fillRect/>
          </a:stretch>
        </p:blipFill>
        <p:spPr bwMode="auto">
          <a:xfrm>
            <a:off x="2362200" y="2057400"/>
            <a:ext cx="53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78920" t="74815" r="16096" b="12186"/>
          <a:stretch>
            <a:fillRect/>
          </a:stretch>
        </p:blipFill>
        <p:spPr bwMode="auto">
          <a:xfrm>
            <a:off x="2438400" y="3505200"/>
            <a:ext cx="457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2"/>
          <p:cNvPicPr>
            <a:picLocks noChangeAspect="1" noChangeArrowheads="1"/>
          </p:cNvPicPr>
          <p:nvPr/>
        </p:nvPicPr>
        <p:blipFill>
          <a:blip r:embed="rId2" cstate="print"/>
          <a:srcRect l="53168" t="44806" r="26064" b="5096"/>
          <a:stretch>
            <a:fillRect/>
          </a:stretch>
        </p:blipFill>
        <p:spPr bwMode="auto">
          <a:xfrm>
            <a:off x="152400" y="1371600"/>
            <a:ext cx="1905000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1219200" y="3505200"/>
            <a:ext cx="12192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1219200" y="37322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>
            <a:off x="1219200" y="3960813"/>
            <a:ext cx="12192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13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9144000" cy="1143000"/>
          </a:xfrm>
        </p:spPr>
        <p:txBody>
          <a:bodyPr/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20574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Use histograms to bin pixels within sub-patches according to their orientation.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71600" y="2286000"/>
            <a:ext cx="4648200" cy="1905000"/>
            <a:chOff x="1381" y="2880"/>
            <a:chExt cx="3323" cy="129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381" y="2880"/>
              <a:ext cx="3324" cy="1315"/>
              <a:chOff x="1056" y="2544"/>
              <a:chExt cx="4094" cy="1656"/>
            </a:xfrm>
          </p:grpSpPr>
          <p:pic>
            <p:nvPicPr>
              <p:cNvPr id="38963" name="Picture 7" descr="descrip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56557" b="8105"/>
              <a:stretch>
                <a:fillRect/>
              </a:stretch>
            </p:blipFill>
            <p:spPr bwMode="auto">
              <a:xfrm>
                <a:off x="1056" y="2544"/>
                <a:ext cx="1505" cy="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8"/>
              <p:cNvGrpSpPr>
                <a:grpSpLocks/>
              </p:cNvGrpSpPr>
              <p:nvPr/>
            </p:nvGrpSpPr>
            <p:grpSpPr bwMode="auto">
              <a:xfrm>
                <a:off x="2725" y="2802"/>
                <a:ext cx="2425" cy="1398"/>
                <a:chOff x="2725" y="2802"/>
                <a:chExt cx="2425" cy="1398"/>
              </a:xfrm>
            </p:grpSpPr>
            <p:grpSp>
              <p:nvGrpSpPr>
                <p:cNvPr id="5" name="Group 9"/>
                <p:cNvGrpSpPr>
                  <a:grpSpLocks/>
                </p:cNvGrpSpPr>
                <p:nvPr/>
              </p:nvGrpSpPr>
              <p:grpSpPr bwMode="auto">
                <a:xfrm>
                  <a:off x="3455" y="2802"/>
                  <a:ext cx="1695" cy="1398"/>
                  <a:chOff x="4080" y="3573"/>
                  <a:chExt cx="1075" cy="699"/>
                </a:xfrm>
              </p:grpSpPr>
              <p:sp>
                <p:nvSpPr>
                  <p:cNvPr id="38967" name="Freeform 10"/>
                  <p:cNvSpPr>
                    <a:spLocks/>
                  </p:cNvSpPr>
                  <p:nvPr/>
                </p:nvSpPr>
                <p:spPr bwMode="auto">
                  <a:xfrm>
                    <a:off x="4129" y="3573"/>
                    <a:ext cx="958" cy="11"/>
                  </a:xfrm>
                  <a:custGeom>
                    <a:avLst/>
                    <a:gdLst>
                      <a:gd name="T0" fmla="*/ 106 w 8621"/>
                      <a:gd name="T1" fmla="*/ 1 h 101"/>
                      <a:gd name="T2" fmla="*/ 106 w 8621"/>
                      <a:gd name="T3" fmla="*/ 0 h 101"/>
                      <a:gd name="T4" fmla="*/ 0 w 8621"/>
                      <a:gd name="T5" fmla="*/ 0 h 101"/>
                      <a:gd name="T6" fmla="*/ 0 w 8621"/>
                      <a:gd name="T7" fmla="*/ 1 h 101"/>
                      <a:gd name="T8" fmla="*/ 106 w 8621"/>
                      <a:gd name="T9" fmla="*/ 1 h 101"/>
                      <a:gd name="T10" fmla="*/ 105 w 8621"/>
                      <a:gd name="T11" fmla="*/ 1 h 101"/>
                      <a:gd name="T12" fmla="*/ 106 w 8621"/>
                      <a:gd name="T13" fmla="*/ 1 h 101"/>
                      <a:gd name="T14" fmla="*/ 106 w 8621"/>
                      <a:gd name="T15" fmla="*/ 0 h 101"/>
                      <a:gd name="T16" fmla="*/ 106 w 8621"/>
                      <a:gd name="T17" fmla="*/ 0 h 101"/>
                      <a:gd name="T18" fmla="*/ 106 w 8621"/>
                      <a:gd name="T19" fmla="*/ 1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1"/>
                      <a:gd name="T31" fmla="*/ 0 h 101"/>
                      <a:gd name="T32" fmla="*/ 8621 w 8621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1" h="101">
                        <a:moveTo>
                          <a:pt x="8621" y="51"/>
                        </a:moveTo>
                        <a:lnTo>
                          <a:pt x="8576" y="0"/>
                        </a:lnTo>
                        <a:lnTo>
                          <a:pt x="0" y="0"/>
                        </a:lnTo>
                        <a:lnTo>
                          <a:pt x="0" y="101"/>
                        </a:lnTo>
                        <a:lnTo>
                          <a:pt x="8576" y="101"/>
                        </a:lnTo>
                        <a:lnTo>
                          <a:pt x="8530" y="51"/>
                        </a:lnTo>
                        <a:lnTo>
                          <a:pt x="8621" y="51"/>
                        </a:lnTo>
                        <a:lnTo>
                          <a:pt x="8621" y="0"/>
                        </a:lnTo>
                        <a:lnTo>
                          <a:pt x="8576" y="0"/>
                        </a:lnTo>
                        <a:lnTo>
                          <a:pt x="8621" y="5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8" name="Freeform 11"/>
                  <p:cNvSpPr>
                    <a:spLocks/>
                  </p:cNvSpPr>
                  <p:nvPr/>
                </p:nvSpPr>
                <p:spPr bwMode="auto">
                  <a:xfrm>
                    <a:off x="5076" y="3579"/>
                    <a:ext cx="11" cy="545"/>
                  </a:xfrm>
                  <a:custGeom>
                    <a:avLst/>
                    <a:gdLst>
                      <a:gd name="T0" fmla="*/ 1 w 91"/>
                      <a:gd name="T1" fmla="*/ 54 h 5457"/>
                      <a:gd name="T2" fmla="*/ 1 w 91"/>
                      <a:gd name="T3" fmla="*/ 54 h 5457"/>
                      <a:gd name="T4" fmla="*/ 1 w 91"/>
                      <a:gd name="T5" fmla="*/ 0 h 5457"/>
                      <a:gd name="T6" fmla="*/ 0 w 91"/>
                      <a:gd name="T7" fmla="*/ 0 h 5457"/>
                      <a:gd name="T8" fmla="*/ 0 w 91"/>
                      <a:gd name="T9" fmla="*/ 54 h 5457"/>
                      <a:gd name="T10" fmla="*/ 1 w 91"/>
                      <a:gd name="T11" fmla="*/ 53 h 5457"/>
                      <a:gd name="T12" fmla="*/ 1 w 91"/>
                      <a:gd name="T13" fmla="*/ 54 h 5457"/>
                      <a:gd name="T14" fmla="*/ 1 w 91"/>
                      <a:gd name="T15" fmla="*/ 54 h 5457"/>
                      <a:gd name="T16" fmla="*/ 1 w 91"/>
                      <a:gd name="T17" fmla="*/ 54 h 5457"/>
                      <a:gd name="T18" fmla="*/ 1 w 91"/>
                      <a:gd name="T19" fmla="*/ 54 h 5457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7"/>
                      <a:gd name="T32" fmla="*/ 91 w 91"/>
                      <a:gd name="T33" fmla="*/ 5457 h 5457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7">
                        <a:moveTo>
                          <a:pt x="46" y="5457"/>
                        </a:moveTo>
                        <a:lnTo>
                          <a:pt x="91" y="5407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5407"/>
                        </a:lnTo>
                        <a:lnTo>
                          <a:pt x="46" y="5357"/>
                        </a:lnTo>
                        <a:lnTo>
                          <a:pt x="46" y="5457"/>
                        </a:lnTo>
                        <a:lnTo>
                          <a:pt x="91" y="5457"/>
                        </a:lnTo>
                        <a:lnTo>
                          <a:pt x="91" y="5407"/>
                        </a:lnTo>
                        <a:lnTo>
                          <a:pt x="46" y="5457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69" name="Freeform 12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958" cy="10"/>
                  </a:xfrm>
                  <a:custGeom>
                    <a:avLst/>
                    <a:gdLst>
                      <a:gd name="T0" fmla="*/ 0 w 8622"/>
                      <a:gd name="T1" fmla="*/ 1 h 100"/>
                      <a:gd name="T2" fmla="*/ 1 w 8622"/>
                      <a:gd name="T3" fmla="*/ 1 h 100"/>
                      <a:gd name="T4" fmla="*/ 106 w 8622"/>
                      <a:gd name="T5" fmla="*/ 1 h 100"/>
                      <a:gd name="T6" fmla="*/ 106 w 8622"/>
                      <a:gd name="T7" fmla="*/ 0 h 100"/>
                      <a:gd name="T8" fmla="*/ 1 w 8622"/>
                      <a:gd name="T9" fmla="*/ 0 h 100"/>
                      <a:gd name="T10" fmla="*/ 1 w 8622"/>
                      <a:gd name="T11" fmla="*/ 1 h 100"/>
                      <a:gd name="T12" fmla="*/ 0 w 8622"/>
                      <a:gd name="T13" fmla="*/ 1 h 100"/>
                      <a:gd name="T14" fmla="*/ 0 w 8622"/>
                      <a:gd name="T15" fmla="*/ 1 h 100"/>
                      <a:gd name="T16" fmla="*/ 1 w 8622"/>
                      <a:gd name="T17" fmla="*/ 1 h 100"/>
                      <a:gd name="T18" fmla="*/ 0 w 8622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8622"/>
                      <a:gd name="T31" fmla="*/ 0 h 100"/>
                      <a:gd name="T32" fmla="*/ 8622 w 8622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8622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8622" y="100"/>
                        </a:lnTo>
                        <a:lnTo>
                          <a:pt x="8622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0" name="Freeform 13"/>
                  <p:cNvSpPr>
                    <a:spLocks/>
                  </p:cNvSpPr>
                  <p:nvPr/>
                </p:nvSpPr>
                <p:spPr bwMode="auto">
                  <a:xfrm>
                    <a:off x="4124" y="3573"/>
                    <a:ext cx="10" cy="546"/>
                  </a:xfrm>
                  <a:custGeom>
                    <a:avLst/>
                    <a:gdLst>
                      <a:gd name="T0" fmla="*/ 1 w 91"/>
                      <a:gd name="T1" fmla="*/ 0 h 5458"/>
                      <a:gd name="T2" fmla="*/ 0 w 91"/>
                      <a:gd name="T3" fmla="*/ 1 h 5458"/>
                      <a:gd name="T4" fmla="*/ 0 w 91"/>
                      <a:gd name="T5" fmla="*/ 55 h 5458"/>
                      <a:gd name="T6" fmla="*/ 1 w 91"/>
                      <a:gd name="T7" fmla="*/ 55 h 5458"/>
                      <a:gd name="T8" fmla="*/ 1 w 91"/>
                      <a:gd name="T9" fmla="*/ 1 h 5458"/>
                      <a:gd name="T10" fmla="*/ 1 w 91"/>
                      <a:gd name="T11" fmla="*/ 1 h 5458"/>
                      <a:gd name="T12" fmla="*/ 1 w 91"/>
                      <a:gd name="T13" fmla="*/ 0 h 5458"/>
                      <a:gd name="T14" fmla="*/ 0 w 91"/>
                      <a:gd name="T15" fmla="*/ 0 h 5458"/>
                      <a:gd name="T16" fmla="*/ 0 w 91"/>
                      <a:gd name="T17" fmla="*/ 1 h 5458"/>
                      <a:gd name="T18" fmla="*/ 1 w 91"/>
                      <a:gd name="T19" fmla="*/ 0 h 545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458"/>
                      <a:gd name="T32" fmla="*/ 91 w 91"/>
                      <a:gd name="T33" fmla="*/ 5458 h 545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458">
                        <a:moveTo>
                          <a:pt x="46" y="0"/>
                        </a:moveTo>
                        <a:lnTo>
                          <a:pt x="0" y="51"/>
                        </a:lnTo>
                        <a:lnTo>
                          <a:pt x="0" y="5458"/>
                        </a:lnTo>
                        <a:lnTo>
                          <a:pt x="91" y="5458"/>
                        </a:lnTo>
                        <a:lnTo>
                          <a:pt x="91" y="51"/>
                        </a:lnTo>
                        <a:lnTo>
                          <a:pt x="46" y="101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1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129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2" name="Freeform 15"/>
                  <p:cNvSpPr>
                    <a:spLocks/>
                  </p:cNvSpPr>
                  <p:nvPr/>
                </p:nvSpPr>
                <p:spPr bwMode="auto">
                  <a:xfrm>
                    <a:off x="4129" y="3979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3" name="Freeform 16"/>
                  <p:cNvSpPr>
                    <a:spLocks/>
                  </p:cNvSpPr>
                  <p:nvPr/>
                </p:nvSpPr>
                <p:spPr bwMode="auto">
                  <a:xfrm>
                    <a:off x="4260" y="3984"/>
                    <a:ext cx="10" cy="140"/>
                  </a:xfrm>
                  <a:custGeom>
                    <a:avLst/>
                    <a:gdLst>
                      <a:gd name="T0" fmla="*/ 1 w 90"/>
                      <a:gd name="T1" fmla="*/ 14 h 1402"/>
                      <a:gd name="T2" fmla="*/ 1 w 90"/>
                      <a:gd name="T3" fmla="*/ 13 h 1402"/>
                      <a:gd name="T4" fmla="*/ 1 w 90"/>
                      <a:gd name="T5" fmla="*/ 0 h 1402"/>
                      <a:gd name="T6" fmla="*/ 0 w 90"/>
                      <a:gd name="T7" fmla="*/ 0 h 1402"/>
                      <a:gd name="T8" fmla="*/ 0 w 90"/>
                      <a:gd name="T9" fmla="*/ 13 h 1402"/>
                      <a:gd name="T10" fmla="*/ 1 w 90"/>
                      <a:gd name="T11" fmla="*/ 13 h 1402"/>
                      <a:gd name="T12" fmla="*/ 1 w 90"/>
                      <a:gd name="T13" fmla="*/ 14 h 1402"/>
                      <a:gd name="T14" fmla="*/ 1 w 90"/>
                      <a:gd name="T15" fmla="*/ 14 h 1402"/>
                      <a:gd name="T16" fmla="*/ 1 w 90"/>
                      <a:gd name="T17" fmla="*/ 13 h 1402"/>
                      <a:gd name="T18" fmla="*/ 1 w 90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1402"/>
                        </a:moveTo>
                        <a:lnTo>
                          <a:pt x="90" y="135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0" y="1402"/>
                        </a:lnTo>
                        <a:lnTo>
                          <a:pt x="90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4" name="Freeform 17"/>
                  <p:cNvSpPr>
                    <a:spLocks/>
                  </p:cNvSpPr>
                  <p:nvPr/>
                </p:nvSpPr>
                <p:spPr bwMode="auto">
                  <a:xfrm>
                    <a:off x="4124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5" name="Freeform 18"/>
                  <p:cNvSpPr>
                    <a:spLocks/>
                  </p:cNvSpPr>
                  <p:nvPr/>
                </p:nvSpPr>
                <p:spPr bwMode="auto">
                  <a:xfrm>
                    <a:off x="4124" y="3979"/>
                    <a:ext cx="10" cy="140"/>
                  </a:xfrm>
                  <a:custGeom>
                    <a:avLst/>
                    <a:gdLst>
                      <a:gd name="T0" fmla="*/ 1 w 91"/>
                      <a:gd name="T1" fmla="*/ 0 h 1402"/>
                      <a:gd name="T2" fmla="*/ 0 w 91"/>
                      <a:gd name="T3" fmla="*/ 0 h 1402"/>
                      <a:gd name="T4" fmla="*/ 0 w 91"/>
                      <a:gd name="T5" fmla="*/ 14 h 1402"/>
                      <a:gd name="T6" fmla="*/ 1 w 91"/>
                      <a:gd name="T7" fmla="*/ 14 h 1402"/>
                      <a:gd name="T8" fmla="*/ 1 w 91"/>
                      <a:gd name="T9" fmla="*/ 0 h 1402"/>
                      <a:gd name="T10" fmla="*/ 1 w 91"/>
                      <a:gd name="T11" fmla="*/ 1 h 1402"/>
                      <a:gd name="T12" fmla="*/ 1 w 91"/>
                      <a:gd name="T13" fmla="*/ 0 h 1402"/>
                      <a:gd name="T14" fmla="*/ 0 w 91"/>
                      <a:gd name="T15" fmla="*/ 0 h 1402"/>
                      <a:gd name="T16" fmla="*/ 0 w 91"/>
                      <a:gd name="T17" fmla="*/ 0 h 1402"/>
                      <a:gd name="T18" fmla="*/ 1 w 91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1" y="140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6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265" y="3714"/>
                    <a:ext cx="136" cy="40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7" name="Freeform 20"/>
                  <p:cNvSpPr>
                    <a:spLocks/>
                  </p:cNvSpPr>
                  <p:nvPr/>
                </p:nvSpPr>
                <p:spPr bwMode="auto">
                  <a:xfrm>
                    <a:off x="4265" y="370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8" name="Freeform 21"/>
                  <p:cNvSpPr>
                    <a:spLocks/>
                  </p:cNvSpPr>
                  <p:nvPr/>
                </p:nvSpPr>
                <p:spPr bwMode="auto">
                  <a:xfrm>
                    <a:off x="4396" y="3714"/>
                    <a:ext cx="10" cy="410"/>
                  </a:xfrm>
                  <a:custGeom>
                    <a:avLst/>
                    <a:gdLst>
                      <a:gd name="T0" fmla="*/ 1 w 92"/>
                      <a:gd name="T1" fmla="*/ 41 h 4106"/>
                      <a:gd name="T2" fmla="*/ 1 w 92"/>
                      <a:gd name="T3" fmla="*/ 40 h 4106"/>
                      <a:gd name="T4" fmla="*/ 1 w 92"/>
                      <a:gd name="T5" fmla="*/ 0 h 4106"/>
                      <a:gd name="T6" fmla="*/ 0 w 92"/>
                      <a:gd name="T7" fmla="*/ 0 h 4106"/>
                      <a:gd name="T8" fmla="*/ 0 w 92"/>
                      <a:gd name="T9" fmla="*/ 40 h 4106"/>
                      <a:gd name="T10" fmla="*/ 1 w 92"/>
                      <a:gd name="T11" fmla="*/ 40 h 4106"/>
                      <a:gd name="T12" fmla="*/ 1 w 92"/>
                      <a:gd name="T13" fmla="*/ 41 h 4106"/>
                      <a:gd name="T14" fmla="*/ 1 w 92"/>
                      <a:gd name="T15" fmla="*/ 41 h 4106"/>
                      <a:gd name="T16" fmla="*/ 1 w 92"/>
                      <a:gd name="T17" fmla="*/ 40 h 4106"/>
                      <a:gd name="T18" fmla="*/ 1 w 92"/>
                      <a:gd name="T19" fmla="*/ 41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4106"/>
                      <a:gd name="T32" fmla="*/ 92 w 92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4106">
                        <a:moveTo>
                          <a:pt x="46" y="4106"/>
                        </a:moveTo>
                        <a:lnTo>
                          <a:pt x="92" y="4056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4056"/>
                        </a:lnTo>
                        <a:lnTo>
                          <a:pt x="46" y="4006"/>
                        </a:lnTo>
                        <a:lnTo>
                          <a:pt x="46" y="4106"/>
                        </a:lnTo>
                        <a:lnTo>
                          <a:pt x="92" y="4106"/>
                        </a:lnTo>
                        <a:lnTo>
                          <a:pt x="92" y="4056"/>
                        </a:lnTo>
                        <a:lnTo>
                          <a:pt x="46" y="410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79" name="Freeform 22"/>
                  <p:cNvSpPr>
                    <a:spLocks/>
                  </p:cNvSpPr>
                  <p:nvPr/>
                </p:nvSpPr>
                <p:spPr bwMode="auto">
                  <a:xfrm>
                    <a:off x="4260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0" name="Freeform 23"/>
                  <p:cNvSpPr>
                    <a:spLocks/>
                  </p:cNvSpPr>
                  <p:nvPr/>
                </p:nvSpPr>
                <p:spPr bwMode="auto">
                  <a:xfrm>
                    <a:off x="4260" y="3709"/>
                    <a:ext cx="10" cy="410"/>
                  </a:xfrm>
                  <a:custGeom>
                    <a:avLst/>
                    <a:gdLst>
                      <a:gd name="T0" fmla="*/ 1 w 90"/>
                      <a:gd name="T1" fmla="*/ 0 h 4106"/>
                      <a:gd name="T2" fmla="*/ 0 w 90"/>
                      <a:gd name="T3" fmla="*/ 0 h 4106"/>
                      <a:gd name="T4" fmla="*/ 0 w 90"/>
                      <a:gd name="T5" fmla="*/ 41 h 4106"/>
                      <a:gd name="T6" fmla="*/ 1 w 90"/>
                      <a:gd name="T7" fmla="*/ 41 h 4106"/>
                      <a:gd name="T8" fmla="*/ 1 w 90"/>
                      <a:gd name="T9" fmla="*/ 0 h 4106"/>
                      <a:gd name="T10" fmla="*/ 1 w 90"/>
                      <a:gd name="T11" fmla="*/ 1 h 4106"/>
                      <a:gd name="T12" fmla="*/ 1 w 90"/>
                      <a:gd name="T13" fmla="*/ 0 h 4106"/>
                      <a:gd name="T14" fmla="*/ 0 w 90"/>
                      <a:gd name="T15" fmla="*/ 0 h 4106"/>
                      <a:gd name="T16" fmla="*/ 0 w 90"/>
                      <a:gd name="T17" fmla="*/ 0 h 4106"/>
                      <a:gd name="T18" fmla="*/ 1 w 90"/>
                      <a:gd name="T19" fmla="*/ 0 h 410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4106"/>
                      <a:gd name="T32" fmla="*/ 90 w 90"/>
                      <a:gd name="T33" fmla="*/ 4106 h 410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4106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4106"/>
                        </a:lnTo>
                        <a:lnTo>
                          <a:pt x="90" y="4106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1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401" y="3849"/>
                    <a:ext cx="136" cy="27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2" name="Freeform 25"/>
                  <p:cNvSpPr>
                    <a:spLocks/>
                  </p:cNvSpPr>
                  <p:nvPr/>
                </p:nvSpPr>
                <p:spPr bwMode="auto">
                  <a:xfrm>
                    <a:off x="4396" y="3844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2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2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3" name="Freeform 26"/>
                  <p:cNvSpPr>
                    <a:spLocks/>
                  </p:cNvSpPr>
                  <p:nvPr/>
                </p:nvSpPr>
                <p:spPr bwMode="auto">
                  <a:xfrm>
                    <a:off x="4396" y="3849"/>
                    <a:ext cx="10" cy="275"/>
                  </a:xfrm>
                  <a:custGeom>
                    <a:avLst/>
                    <a:gdLst>
                      <a:gd name="T0" fmla="*/ 1 w 92"/>
                      <a:gd name="T1" fmla="*/ 26 h 2754"/>
                      <a:gd name="T2" fmla="*/ 1 w 92"/>
                      <a:gd name="T3" fmla="*/ 27 h 2754"/>
                      <a:gd name="T4" fmla="*/ 1 w 92"/>
                      <a:gd name="T5" fmla="*/ 0 h 2754"/>
                      <a:gd name="T6" fmla="*/ 0 w 92"/>
                      <a:gd name="T7" fmla="*/ 0 h 2754"/>
                      <a:gd name="T8" fmla="*/ 0 w 92"/>
                      <a:gd name="T9" fmla="*/ 27 h 2754"/>
                      <a:gd name="T10" fmla="*/ 1 w 92"/>
                      <a:gd name="T11" fmla="*/ 27 h 2754"/>
                      <a:gd name="T12" fmla="*/ 0 w 92"/>
                      <a:gd name="T13" fmla="*/ 27 h 2754"/>
                      <a:gd name="T14" fmla="*/ 0 w 92"/>
                      <a:gd name="T15" fmla="*/ 27 h 2754"/>
                      <a:gd name="T16" fmla="*/ 1 w 92"/>
                      <a:gd name="T17" fmla="*/ 27 h 2754"/>
                      <a:gd name="T18" fmla="*/ 1 w 92"/>
                      <a:gd name="T19" fmla="*/ 26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2"/>
                      <a:gd name="T31" fmla="*/ 0 h 2754"/>
                      <a:gd name="T32" fmla="*/ 92 w 92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2" h="2754">
                        <a:moveTo>
                          <a:pt x="46" y="2654"/>
                        </a:moveTo>
                        <a:lnTo>
                          <a:pt x="92" y="2704"/>
                        </a:lnTo>
                        <a:lnTo>
                          <a:pt x="92" y="0"/>
                        </a:lnTo>
                        <a:lnTo>
                          <a:pt x="0" y="0"/>
                        </a:lnTo>
                        <a:lnTo>
                          <a:pt x="0" y="2704"/>
                        </a:lnTo>
                        <a:lnTo>
                          <a:pt x="46" y="2754"/>
                        </a:lnTo>
                        <a:lnTo>
                          <a:pt x="0" y="2704"/>
                        </a:lnTo>
                        <a:lnTo>
                          <a:pt x="0" y="2754"/>
                        </a:lnTo>
                        <a:lnTo>
                          <a:pt x="46" y="2754"/>
                        </a:lnTo>
                        <a:lnTo>
                          <a:pt x="46" y="2654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4" name="Freeform 27"/>
                  <p:cNvSpPr>
                    <a:spLocks/>
                  </p:cNvSpPr>
                  <p:nvPr/>
                </p:nvSpPr>
                <p:spPr bwMode="auto">
                  <a:xfrm>
                    <a:off x="4401" y="4114"/>
                    <a:ext cx="141" cy="10"/>
                  </a:xfrm>
                  <a:custGeom>
                    <a:avLst/>
                    <a:gdLst>
                      <a:gd name="T0" fmla="*/ 15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6 w 1270"/>
                      <a:gd name="T11" fmla="*/ 1 h 100"/>
                      <a:gd name="T12" fmla="*/ 15 w 1270"/>
                      <a:gd name="T13" fmla="*/ 1 h 100"/>
                      <a:gd name="T14" fmla="*/ 16 w 1270"/>
                      <a:gd name="T15" fmla="*/ 1 h 100"/>
                      <a:gd name="T16" fmla="*/ 16 w 1270"/>
                      <a:gd name="T17" fmla="*/ 1 h 100"/>
                      <a:gd name="T18" fmla="*/ 15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179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270" y="50"/>
                        </a:lnTo>
                        <a:lnTo>
                          <a:pt x="1225" y="100"/>
                        </a:lnTo>
                        <a:lnTo>
                          <a:pt x="1270" y="100"/>
                        </a:lnTo>
                        <a:lnTo>
                          <a:pt x="1270" y="50"/>
                        </a:lnTo>
                        <a:lnTo>
                          <a:pt x="1179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5" name="Freeform 28"/>
                  <p:cNvSpPr>
                    <a:spLocks/>
                  </p:cNvSpPr>
                  <p:nvPr/>
                </p:nvSpPr>
                <p:spPr bwMode="auto">
                  <a:xfrm>
                    <a:off x="4532" y="3844"/>
                    <a:ext cx="10" cy="275"/>
                  </a:xfrm>
                  <a:custGeom>
                    <a:avLst/>
                    <a:gdLst>
                      <a:gd name="T0" fmla="*/ 1 w 91"/>
                      <a:gd name="T1" fmla="*/ 1 h 2754"/>
                      <a:gd name="T2" fmla="*/ 0 w 91"/>
                      <a:gd name="T3" fmla="*/ 0 h 2754"/>
                      <a:gd name="T4" fmla="*/ 0 w 91"/>
                      <a:gd name="T5" fmla="*/ 27 h 2754"/>
                      <a:gd name="T6" fmla="*/ 1 w 91"/>
                      <a:gd name="T7" fmla="*/ 27 h 2754"/>
                      <a:gd name="T8" fmla="*/ 1 w 91"/>
                      <a:gd name="T9" fmla="*/ 0 h 2754"/>
                      <a:gd name="T10" fmla="*/ 1 w 91"/>
                      <a:gd name="T11" fmla="*/ 0 h 2754"/>
                      <a:gd name="T12" fmla="*/ 1 w 91"/>
                      <a:gd name="T13" fmla="*/ 0 h 2754"/>
                      <a:gd name="T14" fmla="*/ 1 w 91"/>
                      <a:gd name="T15" fmla="*/ 0 h 2754"/>
                      <a:gd name="T16" fmla="*/ 1 w 91"/>
                      <a:gd name="T17" fmla="*/ 0 h 2754"/>
                      <a:gd name="T18" fmla="*/ 1 w 91"/>
                      <a:gd name="T19" fmla="*/ 1 h 275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2754"/>
                      <a:gd name="T32" fmla="*/ 91 w 91"/>
                      <a:gd name="T33" fmla="*/ 2754 h 275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2754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2754"/>
                        </a:lnTo>
                        <a:lnTo>
                          <a:pt x="91" y="2754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6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37" y="4029"/>
                    <a:ext cx="136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7" name="Freeform 30"/>
                  <p:cNvSpPr>
                    <a:spLocks/>
                  </p:cNvSpPr>
                  <p:nvPr/>
                </p:nvSpPr>
                <p:spPr bwMode="auto">
                  <a:xfrm>
                    <a:off x="4537" y="4024"/>
                    <a:ext cx="141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8" name="Freeform 31"/>
                  <p:cNvSpPr>
                    <a:spLocks/>
                  </p:cNvSpPr>
                  <p:nvPr/>
                </p:nvSpPr>
                <p:spPr bwMode="auto">
                  <a:xfrm>
                    <a:off x="4668" y="4029"/>
                    <a:ext cx="10" cy="95"/>
                  </a:xfrm>
                  <a:custGeom>
                    <a:avLst/>
                    <a:gdLst>
                      <a:gd name="T0" fmla="*/ 1 w 90"/>
                      <a:gd name="T1" fmla="*/ 9 h 952"/>
                      <a:gd name="T2" fmla="*/ 1 w 90"/>
                      <a:gd name="T3" fmla="*/ 9 h 952"/>
                      <a:gd name="T4" fmla="*/ 1 w 90"/>
                      <a:gd name="T5" fmla="*/ 0 h 952"/>
                      <a:gd name="T6" fmla="*/ 0 w 90"/>
                      <a:gd name="T7" fmla="*/ 0 h 952"/>
                      <a:gd name="T8" fmla="*/ 0 w 90"/>
                      <a:gd name="T9" fmla="*/ 9 h 952"/>
                      <a:gd name="T10" fmla="*/ 1 w 90"/>
                      <a:gd name="T11" fmla="*/ 8 h 952"/>
                      <a:gd name="T12" fmla="*/ 1 w 90"/>
                      <a:gd name="T13" fmla="*/ 9 h 952"/>
                      <a:gd name="T14" fmla="*/ 1 w 90"/>
                      <a:gd name="T15" fmla="*/ 9 h 952"/>
                      <a:gd name="T16" fmla="*/ 1 w 90"/>
                      <a:gd name="T17" fmla="*/ 9 h 952"/>
                      <a:gd name="T18" fmla="*/ 1 w 90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952"/>
                      <a:gd name="T32" fmla="*/ 90 w 90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952">
                        <a:moveTo>
                          <a:pt x="45" y="952"/>
                        </a:moveTo>
                        <a:lnTo>
                          <a:pt x="90" y="902"/>
                        </a:lnTo>
                        <a:lnTo>
                          <a:pt x="90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5" y="852"/>
                        </a:lnTo>
                        <a:lnTo>
                          <a:pt x="45" y="952"/>
                        </a:lnTo>
                        <a:lnTo>
                          <a:pt x="90" y="952"/>
                        </a:lnTo>
                        <a:lnTo>
                          <a:pt x="90" y="902"/>
                        </a:lnTo>
                        <a:lnTo>
                          <a:pt x="45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89" name="Freeform 32"/>
                  <p:cNvSpPr>
                    <a:spLocks/>
                  </p:cNvSpPr>
                  <p:nvPr/>
                </p:nvSpPr>
                <p:spPr bwMode="auto">
                  <a:xfrm>
                    <a:off x="4532" y="4114"/>
                    <a:ext cx="141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0" name="Freeform 33"/>
                  <p:cNvSpPr>
                    <a:spLocks/>
                  </p:cNvSpPr>
                  <p:nvPr/>
                </p:nvSpPr>
                <p:spPr bwMode="auto">
                  <a:xfrm>
                    <a:off x="4532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1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4673" y="3984"/>
                    <a:ext cx="136" cy="13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2" name="Freeform 35"/>
                  <p:cNvSpPr>
                    <a:spLocks/>
                  </p:cNvSpPr>
                  <p:nvPr/>
                </p:nvSpPr>
                <p:spPr bwMode="auto">
                  <a:xfrm>
                    <a:off x="4673" y="3979"/>
                    <a:ext cx="141" cy="10"/>
                  </a:xfrm>
                  <a:custGeom>
                    <a:avLst/>
                    <a:gdLst>
                      <a:gd name="T0" fmla="*/ 16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5 w 1271"/>
                      <a:gd name="T11" fmla="*/ 1 h 100"/>
                      <a:gd name="T12" fmla="*/ 16 w 1271"/>
                      <a:gd name="T13" fmla="*/ 1 h 100"/>
                      <a:gd name="T14" fmla="*/ 16 w 1271"/>
                      <a:gd name="T15" fmla="*/ 0 h 100"/>
                      <a:gd name="T16" fmla="*/ 15 w 1271"/>
                      <a:gd name="T17" fmla="*/ 0 h 100"/>
                      <a:gd name="T18" fmla="*/ 16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271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80" y="50"/>
                        </a:lnTo>
                        <a:lnTo>
                          <a:pt x="1271" y="50"/>
                        </a:lnTo>
                        <a:lnTo>
                          <a:pt x="1271" y="0"/>
                        </a:lnTo>
                        <a:lnTo>
                          <a:pt x="1225" y="0"/>
                        </a:lnTo>
                        <a:lnTo>
                          <a:pt x="127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3" name="Freeform 36"/>
                  <p:cNvSpPr>
                    <a:spLocks/>
                  </p:cNvSpPr>
                  <p:nvPr/>
                </p:nvSpPr>
                <p:spPr bwMode="auto">
                  <a:xfrm>
                    <a:off x="4804" y="3984"/>
                    <a:ext cx="10" cy="140"/>
                  </a:xfrm>
                  <a:custGeom>
                    <a:avLst/>
                    <a:gdLst>
                      <a:gd name="T0" fmla="*/ 1 w 91"/>
                      <a:gd name="T1" fmla="*/ 14 h 1402"/>
                      <a:gd name="T2" fmla="*/ 1 w 91"/>
                      <a:gd name="T3" fmla="*/ 13 h 1402"/>
                      <a:gd name="T4" fmla="*/ 1 w 91"/>
                      <a:gd name="T5" fmla="*/ 0 h 1402"/>
                      <a:gd name="T6" fmla="*/ 0 w 91"/>
                      <a:gd name="T7" fmla="*/ 0 h 1402"/>
                      <a:gd name="T8" fmla="*/ 0 w 91"/>
                      <a:gd name="T9" fmla="*/ 13 h 1402"/>
                      <a:gd name="T10" fmla="*/ 1 w 91"/>
                      <a:gd name="T11" fmla="*/ 13 h 1402"/>
                      <a:gd name="T12" fmla="*/ 1 w 91"/>
                      <a:gd name="T13" fmla="*/ 14 h 1402"/>
                      <a:gd name="T14" fmla="*/ 1 w 91"/>
                      <a:gd name="T15" fmla="*/ 14 h 1402"/>
                      <a:gd name="T16" fmla="*/ 1 w 91"/>
                      <a:gd name="T17" fmla="*/ 13 h 1402"/>
                      <a:gd name="T18" fmla="*/ 1 w 91"/>
                      <a:gd name="T19" fmla="*/ 14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1402"/>
                      <a:gd name="T32" fmla="*/ 91 w 91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1402">
                        <a:moveTo>
                          <a:pt x="45" y="1402"/>
                        </a:moveTo>
                        <a:lnTo>
                          <a:pt x="91" y="135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1352"/>
                        </a:lnTo>
                        <a:lnTo>
                          <a:pt x="45" y="1302"/>
                        </a:lnTo>
                        <a:lnTo>
                          <a:pt x="45" y="1402"/>
                        </a:lnTo>
                        <a:lnTo>
                          <a:pt x="91" y="1402"/>
                        </a:lnTo>
                        <a:lnTo>
                          <a:pt x="91" y="1352"/>
                        </a:lnTo>
                        <a:lnTo>
                          <a:pt x="45" y="140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4" name="Freeform 37"/>
                  <p:cNvSpPr>
                    <a:spLocks/>
                  </p:cNvSpPr>
                  <p:nvPr/>
                </p:nvSpPr>
                <p:spPr bwMode="auto">
                  <a:xfrm>
                    <a:off x="4668" y="4114"/>
                    <a:ext cx="141" cy="10"/>
                  </a:xfrm>
                  <a:custGeom>
                    <a:avLst/>
                    <a:gdLst>
                      <a:gd name="T0" fmla="*/ 0 w 1270"/>
                      <a:gd name="T1" fmla="*/ 1 h 100"/>
                      <a:gd name="T2" fmla="*/ 1 w 1270"/>
                      <a:gd name="T3" fmla="*/ 1 h 100"/>
                      <a:gd name="T4" fmla="*/ 16 w 1270"/>
                      <a:gd name="T5" fmla="*/ 1 h 100"/>
                      <a:gd name="T6" fmla="*/ 16 w 1270"/>
                      <a:gd name="T7" fmla="*/ 0 h 100"/>
                      <a:gd name="T8" fmla="*/ 1 w 1270"/>
                      <a:gd name="T9" fmla="*/ 0 h 100"/>
                      <a:gd name="T10" fmla="*/ 1 w 1270"/>
                      <a:gd name="T11" fmla="*/ 1 h 100"/>
                      <a:gd name="T12" fmla="*/ 0 w 1270"/>
                      <a:gd name="T13" fmla="*/ 1 h 100"/>
                      <a:gd name="T14" fmla="*/ 0 w 1270"/>
                      <a:gd name="T15" fmla="*/ 1 h 100"/>
                      <a:gd name="T16" fmla="*/ 1 w 1270"/>
                      <a:gd name="T17" fmla="*/ 1 h 100"/>
                      <a:gd name="T18" fmla="*/ 0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0" y="50"/>
                        </a:moveTo>
                        <a:lnTo>
                          <a:pt x="45" y="100"/>
                        </a:lnTo>
                        <a:lnTo>
                          <a:pt x="1270" y="100"/>
                        </a:lnTo>
                        <a:lnTo>
                          <a:pt x="1270" y="0"/>
                        </a:lnTo>
                        <a:lnTo>
                          <a:pt x="45" y="0"/>
                        </a:lnTo>
                        <a:lnTo>
                          <a:pt x="90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5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5" name="Freeform 38"/>
                  <p:cNvSpPr>
                    <a:spLocks/>
                  </p:cNvSpPr>
                  <p:nvPr/>
                </p:nvSpPr>
                <p:spPr bwMode="auto">
                  <a:xfrm>
                    <a:off x="4668" y="3979"/>
                    <a:ext cx="10" cy="140"/>
                  </a:xfrm>
                  <a:custGeom>
                    <a:avLst/>
                    <a:gdLst>
                      <a:gd name="T0" fmla="*/ 1 w 90"/>
                      <a:gd name="T1" fmla="*/ 0 h 1402"/>
                      <a:gd name="T2" fmla="*/ 0 w 90"/>
                      <a:gd name="T3" fmla="*/ 0 h 1402"/>
                      <a:gd name="T4" fmla="*/ 0 w 90"/>
                      <a:gd name="T5" fmla="*/ 14 h 1402"/>
                      <a:gd name="T6" fmla="*/ 1 w 90"/>
                      <a:gd name="T7" fmla="*/ 14 h 1402"/>
                      <a:gd name="T8" fmla="*/ 1 w 90"/>
                      <a:gd name="T9" fmla="*/ 0 h 1402"/>
                      <a:gd name="T10" fmla="*/ 1 w 90"/>
                      <a:gd name="T11" fmla="*/ 1 h 1402"/>
                      <a:gd name="T12" fmla="*/ 1 w 90"/>
                      <a:gd name="T13" fmla="*/ 0 h 1402"/>
                      <a:gd name="T14" fmla="*/ 0 w 90"/>
                      <a:gd name="T15" fmla="*/ 0 h 1402"/>
                      <a:gd name="T16" fmla="*/ 0 w 90"/>
                      <a:gd name="T17" fmla="*/ 0 h 1402"/>
                      <a:gd name="T18" fmla="*/ 1 w 90"/>
                      <a:gd name="T19" fmla="*/ 0 h 140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0"/>
                      <a:gd name="T31" fmla="*/ 0 h 1402"/>
                      <a:gd name="T32" fmla="*/ 90 w 90"/>
                      <a:gd name="T33" fmla="*/ 1402 h 140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0" h="1402">
                        <a:moveTo>
                          <a:pt x="45" y="0"/>
                        </a:moveTo>
                        <a:lnTo>
                          <a:pt x="0" y="50"/>
                        </a:lnTo>
                        <a:lnTo>
                          <a:pt x="0" y="1402"/>
                        </a:lnTo>
                        <a:lnTo>
                          <a:pt x="90" y="1402"/>
                        </a:lnTo>
                        <a:lnTo>
                          <a:pt x="90" y="50"/>
                        </a:lnTo>
                        <a:lnTo>
                          <a:pt x="45" y="10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6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809" y="4074"/>
                    <a:ext cx="136" cy="45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7" name="Freeform 40"/>
                  <p:cNvSpPr>
                    <a:spLocks/>
                  </p:cNvSpPr>
                  <p:nvPr/>
                </p:nvSpPr>
                <p:spPr bwMode="auto">
                  <a:xfrm>
                    <a:off x="4804" y="4069"/>
                    <a:ext cx="141" cy="10"/>
                  </a:xfrm>
                  <a:custGeom>
                    <a:avLst/>
                    <a:gdLst>
                      <a:gd name="T0" fmla="*/ 1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0 w 1271"/>
                      <a:gd name="T11" fmla="*/ 1 h 100"/>
                      <a:gd name="T12" fmla="*/ 1 w 1271"/>
                      <a:gd name="T13" fmla="*/ 0 h 100"/>
                      <a:gd name="T14" fmla="*/ 0 w 1271"/>
                      <a:gd name="T15" fmla="*/ 0 h 100"/>
                      <a:gd name="T16" fmla="*/ 0 w 1271"/>
                      <a:gd name="T17" fmla="*/ 1 h 100"/>
                      <a:gd name="T18" fmla="*/ 1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91" y="50"/>
                        </a:moveTo>
                        <a:lnTo>
                          <a:pt x="45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5" y="0"/>
                        </a:lnTo>
                        <a:lnTo>
                          <a:pt x="0" y="50"/>
                        </a:lnTo>
                        <a:lnTo>
                          <a:pt x="45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91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8" name="Freeform 41"/>
                  <p:cNvSpPr>
                    <a:spLocks/>
                  </p:cNvSpPr>
                  <p:nvPr/>
                </p:nvSpPr>
                <p:spPr bwMode="auto">
                  <a:xfrm>
                    <a:off x="4804" y="4074"/>
                    <a:ext cx="10" cy="50"/>
                  </a:xfrm>
                  <a:custGeom>
                    <a:avLst/>
                    <a:gdLst>
                      <a:gd name="T0" fmla="*/ 1 w 91"/>
                      <a:gd name="T1" fmla="*/ 4 h 501"/>
                      <a:gd name="T2" fmla="*/ 1 w 91"/>
                      <a:gd name="T3" fmla="*/ 4 h 501"/>
                      <a:gd name="T4" fmla="*/ 1 w 91"/>
                      <a:gd name="T5" fmla="*/ 0 h 501"/>
                      <a:gd name="T6" fmla="*/ 0 w 91"/>
                      <a:gd name="T7" fmla="*/ 0 h 501"/>
                      <a:gd name="T8" fmla="*/ 0 w 91"/>
                      <a:gd name="T9" fmla="*/ 4 h 501"/>
                      <a:gd name="T10" fmla="*/ 1 w 91"/>
                      <a:gd name="T11" fmla="*/ 5 h 501"/>
                      <a:gd name="T12" fmla="*/ 0 w 91"/>
                      <a:gd name="T13" fmla="*/ 4 h 501"/>
                      <a:gd name="T14" fmla="*/ 0 w 91"/>
                      <a:gd name="T15" fmla="*/ 5 h 501"/>
                      <a:gd name="T16" fmla="*/ 1 w 91"/>
                      <a:gd name="T17" fmla="*/ 5 h 501"/>
                      <a:gd name="T18" fmla="*/ 1 w 91"/>
                      <a:gd name="T19" fmla="*/ 4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5" y="401"/>
                        </a:moveTo>
                        <a:lnTo>
                          <a:pt x="91" y="451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451"/>
                        </a:lnTo>
                        <a:lnTo>
                          <a:pt x="45" y="501"/>
                        </a:lnTo>
                        <a:lnTo>
                          <a:pt x="0" y="451"/>
                        </a:lnTo>
                        <a:lnTo>
                          <a:pt x="0" y="501"/>
                        </a:lnTo>
                        <a:lnTo>
                          <a:pt x="45" y="501"/>
                        </a:lnTo>
                        <a:lnTo>
                          <a:pt x="45" y="401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8999" name="Freeform 42"/>
                  <p:cNvSpPr>
                    <a:spLocks/>
                  </p:cNvSpPr>
                  <p:nvPr/>
                </p:nvSpPr>
                <p:spPr bwMode="auto">
                  <a:xfrm>
                    <a:off x="4809" y="4114"/>
                    <a:ext cx="141" cy="10"/>
                  </a:xfrm>
                  <a:custGeom>
                    <a:avLst/>
                    <a:gdLst>
                      <a:gd name="T0" fmla="*/ 15 w 1271"/>
                      <a:gd name="T1" fmla="*/ 1 h 100"/>
                      <a:gd name="T2" fmla="*/ 15 w 1271"/>
                      <a:gd name="T3" fmla="*/ 0 h 100"/>
                      <a:gd name="T4" fmla="*/ 0 w 1271"/>
                      <a:gd name="T5" fmla="*/ 0 h 100"/>
                      <a:gd name="T6" fmla="*/ 0 w 1271"/>
                      <a:gd name="T7" fmla="*/ 1 h 100"/>
                      <a:gd name="T8" fmla="*/ 15 w 1271"/>
                      <a:gd name="T9" fmla="*/ 1 h 100"/>
                      <a:gd name="T10" fmla="*/ 16 w 1271"/>
                      <a:gd name="T11" fmla="*/ 1 h 100"/>
                      <a:gd name="T12" fmla="*/ 15 w 1271"/>
                      <a:gd name="T13" fmla="*/ 1 h 100"/>
                      <a:gd name="T14" fmla="*/ 16 w 1271"/>
                      <a:gd name="T15" fmla="*/ 1 h 100"/>
                      <a:gd name="T16" fmla="*/ 16 w 1271"/>
                      <a:gd name="T17" fmla="*/ 1 h 100"/>
                      <a:gd name="T18" fmla="*/ 15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1180" y="50"/>
                        </a:moveTo>
                        <a:lnTo>
                          <a:pt x="1226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6" y="100"/>
                        </a:lnTo>
                        <a:lnTo>
                          <a:pt x="1271" y="50"/>
                        </a:lnTo>
                        <a:lnTo>
                          <a:pt x="1226" y="100"/>
                        </a:lnTo>
                        <a:lnTo>
                          <a:pt x="1271" y="100"/>
                        </a:lnTo>
                        <a:lnTo>
                          <a:pt x="1271" y="50"/>
                        </a:lnTo>
                        <a:lnTo>
                          <a:pt x="118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0" name="Freeform 43"/>
                  <p:cNvSpPr>
                    <a:spLocks/>
                  </p:cNvSpPr>
                  <p:nvPr/>
                </p:nvSpPr>
                <p:spPr bwMode="auto">
                  <a:xfrm>
                    <a:off x="4940" y="4069"/>
                    <a:ext cx="10" cy="50"/>
                  </a:xfrm>
                  <a:custGeom>
                    <a:avLst/>
                    <a:gdLst>
                      <a:gd name="T0" fmla="*/ 1 w 91"/>
                      <a:gd name="T1" fmla="*/ 1 h 501"/>
                      <a:gd name="T2" fmla="*/ 0 w 91"/>
                      <a:gd name="T3" fmla="*/ 0 h 501"/>
                      <a:gd name="T4" fmla="*/ 0 w 91"/>
                      <a:gd name="T5" fmla="*/ 5 h 501"/>
                      <a:gd name="T6" fmla="*/ 1 w 91"/>
                      <a:gd name="T7" fmla="*/ 5 h 501"/>
                      <a:gd name="T8" fmla="*/ 1 w 91"/>
                      <a:gd name="T9" fmla="*/ 0 h 501"/>
                      <a:gd name="T10" fmla="*/ 1 w 91"/>
                      <a:gd name="T11" fmla="*/ 0 h 501"/>
                      <a:gd name="T12" fmla="*/ 1 w 91"/>
                      <a:gd name="T13" fmla="*/ 0 h 501"/>
                      <a:gd name="T14" fmla="*/ 1 w 91"/>
                      <a:gd name="T15" fmla="*/ 0 h 501"/>
                      <a:gd name="T16" fmla="*/ 1 w 91"/>
                      <a:gd name="T17" fmla="*/ 0 h 501"/>
                      <a:gd name="T18" fmla="*/ 1 w 91"/>
                      <a:gd name="T19" fmla="*/ 1 h 5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501"/>
                      <a:gd name="T32" fmla="*/ 91 w 91"/>
                      <a:gd name="T33" fmla="*/ 501 h 5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501">
                        <a:moveTo>
                          <a:pt x="46" y="100"/>
                        </a:moveTo>
                        <a:lnTo>
                          <a:pt x="0" y="50"/>
                        </a:lnTo>
                        <a:lnTo>
                          <a:pt x="0" y="501"/>
                        </a:lnTo>
                        <a:lnTo>
                          <a:pt x="91" y="501"/>
                        </a:lnTo>
                        <a:lnTo>
                          <a:pt x="91" y="5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91" y="0"/>
                        </a:lnTo>
                        <a:lnTo>
                          <a:pt x="46" y="0"/>
                        </a:lnTo>
                        <a:lnTo>
                          <a:pt x="46" y="10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1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945" y="4029"/>
                    <a:ext cx="137" cy="90"/>
                  </a:xfrm>
                  <a:prstGeom prst="rect">
                    <a:avLst/>
                  </a:prstGeom>
                  <a:solidFill>
                    <a:srgbClr val="DC2B19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2" name="Freeform 45"/>
                  <p:cNvSpPr>
                    <a:spLocks/>
                  </p:cNvSpPr>
                  <p:nvPr/>
                </p:nvSpPr>
                <p:spPr bwMode="auto">
                  <a:xfrm>
                    <a:off x="4945" y="4024"/>
                    <a:ext cx="142" cy="10"/>
                  </a:xfrm>
                  <a:custGeom>
                    <a:avLst/>
                    <a:gdLst>
                      <a:gd name="T0" fmla="*/ 16 w 1270"/>
                      <a:gd name="T1" fmla="*/ 1 h 100"/>
                      <a:gd name="T2" fmla="*/ 15 w 1270"/>
                      <a:gd name="T3" fmla="*/ 0 h 100"/>
                      <a:gd name="T4" fmla="*/ 0 w 1270"/>
                      <a:gd name="T5" fmla="*/ 0 h 100"/>
                      <a:gd name="T6" fmla="*/ 0 w 1270"/>
                      <a:gd name="T7" fmla="*/ 1 h 100"/>
                      <a:gd name="T8" fmla="*/ 15 w 1270"/>
                      <a:gd name="T9" fmla="*/ 1 h 100"/>
                      <a:gd name="T10" fmla="*/ 15 w 1270"/>
                      <a:gd name="T11" fmla="*/ 1 h 100"/>
                      <a:gd name="T12" fmla="*/ 16 w 1270"/>
                      <a:gd name="T13" fmla="*/ 1 h 100"/>
                      <a:gd name="T14" fmla="*/ 16 w 1270"/>
                      <a:gd name="T15" fmla="*/ 0 h 100"/>
                      <a:gd name="T16" fmla="*/ 15 w 1270"/>
                      <a:gd name="T17" fmla="*/ 0 h 100"/>
                      <a:gd name="T18" fmla="*/ 16 w 1270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0"/>
                      <a:gd name="T31" fmla="*/ 0 h 100"/>
                      <a:gd name="T32" fmla="*/ 1270 w 1270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0" h="100">
                        <a:moveTo>
                          <a:pt x="1270" y="50"/>
                        </a:moveTo>
                        <a:lnTo>
                          <a:pt x="1225" y="0"/>
                        </a:lnTo>
                        <a:lnTo>
                          <a:pt x="0" y="0"/>
                        </a:lnTo>
                        <a:lnTo>
                          <a:pt x="0" y="100"/>
                        </a:lnTo>
                        <a:lnTo>
                          <a:pt x="1225" y="100"/>
                        </a:lnTo>
                        <a:lnTo>
                          <a:pt x="1179" y="50"/>
                        </a:lnTo>
                        <a:lnTo>
                          <a:pt x="1270" y="50"/>
                        </a:lnTo>
                        <a:lnTo>
                          <a:pt x="1270" y="0"/>
                        </a:lnTo>
                        <a:lnTo>
                          <a:pt x="1225" y="0"/>
                        </a:lnTo>
                        <a:lnTo>
                          <a:pt x="127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3" name="Freeform 46"/>
                  <p:cNvSpPr>
                    <a:spLocks/>
                  </p:cNvSpPr>
                  <p:nvPr/>
                </p:nvSpPr>
                <p:spPr bwMode="auto">
                  <a:xfrm>
                    <a:off x="5076" y="4029"/>
                    <a:ext cx="11" cy="95"/>
                  </a:xfrm>
                  <a:custGeom>
                    <a:avLst/>
                    <a:gdLst>
                      <a:gd name="T0" fmla="*/ 1 w 91"/>
                      <a:gd name="T1" fmla="*/ 9 h 952"/>
                      <a:gd name="T2" fmla="*/ 1 w 91"/>
                      <a:gd name="T3" fmla="*/ 9 h 952"/>
                      <a:gd name="T4" fmla="*/ 1 w 91"/>
                      <a:gd name="T5" fmla="*/ 0 h 952"/>
                      <a:gd name="T6" fmla="*/ 0 w 91"/>
                      <a:gd name="T7" fmla="*/ 0 h 952"/>
                      <a:gd name="T8" fmla="*/ 0 w 91"/>
                      <a:gd name="T9" fmla="*/ 9 h 952"/>
                      <a:gd name="T10" fmla="*/ 1 w 91"/>
                      <a:gd name="T11" fmla="*/ 8 h 952"/>
                      <a:gd name="T12" fmla="*/ 1 w 91"/>
                      <a:gd name="T13" fmla="*/ 9 h 952"/>
                      <a:gd name="T14" fmla="*/ 1 w 91"/>
                      <a:gd name="T15" fmla="*/ 9 h 952"/>
                      <a:gd name="T16" fmla="*/ 1 w 91"/>
                      <a:gd name="T17" fmla="*/ 9 h 952"/>
                      <a:gd name="T18" fmla="*/ 1 w 91"/>
                      <a:gd name="T19" fmla="*/ 9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952"/>
                        </a:moveTo>
                        <a:lnTo>
                          <a:pt x="91" y="902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902"/>
                        </a:lnTo>
                        <a:lnTo>
                          <a:pt x="46" y="852"/>
                        </a:lnTo>
                        <a:lnTo>
                          <a:pt x="46" y="952"/>
                        </a:lnTo>
                        <a:lnTo>
                          <a:pt x="91" y="952"/>
                        </a:lnTo>
                        <a:lnTo>
                          <a:pt x="91" y="902"/>
                        </a:lnTo>
                        <a:lnTo>
                          <a:pt x="46" y="952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4" name="Freeform 47"/>
                  <p:cNvSpPr>
                    <a:spLocks/>
                  </p:cNvSpPr>
                  <p:nvPr/>
                </p:nvSpPr>
                <p:spPr bwMode="auto">
                  <a:xfrm>
                    <a:off x="4940" y="4114"/>
                    <a:ext cx="142" cy="10"/>
                  </a:xfrm>
                  <a:custGeom>
                    <a:avLst/>
                    <a:gdLst>
                      <a:gd name="T0" fmla="*/ 0 w 1271"/>
                      <a:gd name="T1" fmla="*/ 1 h 100"/>
                      <a:gd name="T2" fmla="*/ 1 w 1271"/>
                      <a:gd name="T3" fmla="*/ 1 h 100"/>
                      <a:gd name="T4" fmla="*/ 16 w 1271"/>
                      <a:gd name="T5" fmla="*/ 1 h 100"/>
                      <a:gd name="T6" fmla="*/ 16 w 1271"/>
                      <a:gd name="T7" fmla="*/ 0 h 100"/>
                      <a:gd name="T8" fmla="*/ 1 w 1271"/>
                      <a:gd name="T9" fmla="*/ 0 h 100"/>
                      <a:gd name="T10" fmla="*/ 1 w 1271"/>
                      <a:gd name="T11" fmla="*/ 1 h 100"/>
                      <a:gd name="T12" fmla="*/ 0 w 1271"/>
                      <a:gd name="T13" fmla="*/ 1 h 100"/>
                      <a:gd name="T14" fmla="*/ 0 w 1271"/>
                      <a:gd name="T15" fmla="*/ 1 h 100"/>
                      <a:gd name="T16" fmla="*/ 1 w 1271"/>
                      <a:gd name="T17" fmla="*/ 1 h 100"/>
                      <a:gd name="T18" fmla="*/ 0 w 1271"/>
                      <a:gd name="T19" fmla="*/ 1 h 100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271"/>
                      <a:gd name="T31" fmla="*/ 0 h 100"/>
                      <a:gd name="T32" fmla="*/ 1271 w 1271"/>
                      <a:gd name="T33" fmla="*/ 100 h 100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271" h="100">
                        <a:moveTo>
                          <a:pt x="0" y="50"/>
                        </a:moveTo>
                        <a:lnTo>
                          <a:pt x="46" y="100"/>
                        </a:lnTo>
                        <a:lnTo>
                          <a:pt x="1271" y="100"/>
                        </a:lnTo>
                        <a:lnTo>
                          <a:pt x="1271" y="0"/>
                        </a:lnTo>
                        <a:lnTo>
                          <a:pt x="46" y="0"/>
                        </a:lnTo>
                        <a:lnTo>
                          <a:pt x="91" y="50"/>
                        </a:lnTo>
                        <a:lnTo>
                          <a:pt x="0" y="50"/>
                        </a:lnTo>
                        <a:lnTo>
                          <a:pt x="0" y="100"/>
                        </a:lnTo>
                        <a:lnTo>
                          <a:pt x="46" y="10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5" name="Freeform 48"/>
                  <p:cNvSpPr>
                    <a:spLocks/>
                  </p:cNvSpPr>
                  <p:nvPr/>
                </p:nvSpPr>
                <p:spPr bwMode="auto">
                  <a:xfrm>
                    <a:off x="4940" y="4024"/>
                    <a:ext cx="10" cy="95"/>
                  </a:xfrm>
                  <a:custGeom>
                    <a:avLst/>
                    <a:gdLst>
                      <a:gd name="T0" fmla="*/ 1 w 91"/>
                      <a:gd name="T1" fmla="*/ 0 h 952"/>
                      <a:gd name="T2" fmla="*/ 0 w 91"/>
                      <a:gd name="T3" fmla="*/ 0 h 952"/>
                      <a:gd name="T4" fmla="*/ 0 w 91"/>
                      <a:gd name="T5" fmla="*/ 9 h 952"/>
                      <a:gd name="T6" fmla="*/ 1 w 91"/>
                      <a:gd name="T7" fmla="*/ 9 h 952"/>
                      <a:gd name="T8" fmla="*/ 1 w 91"/>
                      <a:gd name="T9" fmla="*/ 0 h 952"/>
                      <a:gd name="T10" fmla="*/ 1 w 91"/>
                      <a:gd name="T11" fmla="*/ 1 h 952"/>
                      <a:gd name="T12" fmla="*/ 1 w 91"/>
                      <a:gd name="T13" fmla="*/ 0 h 952"/>
                      <a:gd name="T14" fmla="*/ 0 w 91"/>
                      <a:gd name="T15" fmla="*/ 0 h 952"/>
                      <a:gd name="T16" fmla="*/ 0 w 91"/>
                      <a:gd name="T17" fmla="*/ 0 h 952"/>
                      <a:gd name="T18" fmla="*/ 1 w 91"/>
                      <a:gd name="T19" fmla="*/ 0 h 95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91"/>
                      <a:gd name="T31" fmla="*/ 0 h 952"/>
                      <a:gd name="T32" fmla="*/ 91 w 91"/>
                      <a:gd name="T33" fmla="*/ 952 h 95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91" h="952">
                        <a:moveTo>
                          <a:pt x="46" y="0"/>
                        </a:moveTo>
                        <a:lnTo>
                          <a:pt x="0" y="50"/>
                        </a:lnTo>
                        <a:lnTo>
                          <a:pt x="0" y="952"/>
                        </a:lnTo>
                        <a:lnTo>
                          <a:pt x="91" y="952"/>
                        </a:lnTo>
                        <a:lnTo>
                          <a:pt x="91" y="50"/>
                        </a:lnTo>
                        <a:lnTo>
                          <a:pt x="46" y="100"/>
                        </a:lnTo>
                        <a:lnTo>
                          <a:pt x="46" y="0"/>
                        </a:lnTo>
                        <a:lnTo>
                          <a:pt x="0" y="0"/>
                        </a:lnTo>
                        <a:lnTo>
                          <a:pt x="0" y="5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06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4160"/>
                    <a:ext cx="52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0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7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5036" y="4145"/>
                    <a:ext cx="53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AvantGarde Bk BT" charset="0"/>
                        <a:cs typeface="Arial" pitchFamily="34" charset="0"/>
                      </a:rPr>
                      <a:t>2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8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5104" y="4133"/>
                    <a:ext cx="51" cy="9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500">
                        <a:solidFill>
                          <a:srgbClr val="000000"/>
                        </a:solidFill>
                        <a:latin typeface="Symbol" pitchFamily="18" charset="2"/>
                        <a:cs typeface="Arial" pitchFamily="34" charset="0"/>
                      </a:rPr>
                      <a:t>p</a:t>
                    </a:r>
                    <a:endParaRPr lang="en-US" sz="2800">
                      <a:solidFill>
                        <a:srgbClr val="000000"/>
                      </a:solidFill>
                      <a:latin typeface="Arial" pitchFamily="34" charset="0"/>
                      <a:cs typeface="Arial" pitchFamily="34" charset="0"/>
                    </a:endParaRPr>
                  </a:p>
                </p:txBody>
              </p:sp>
              <p:sp>
                <p:nvSpPr>
                  <p:cNvPr id="39009" name="Freeform 52"/>
                  <p:cNvSpPr>
                    <a:spLocks/>
                  </p:cNvSpPr>
                  <p:nvPr/>
                </p:nvSpPr>
                <p:spPr bwMode="auto">
                  <a:xfrm>
                    <a:off x="4329" y="4153"/>
                    <a:ext cx="53" cy="47"/>
                  </a:xfrm>
                  <a:custGeom>
                    <a:avLst/>
                    <a:gdLst>
                      <a:gd name="T0" fmla="*/ 6 w 474"/>
                      <a:gd name="T1" fmla="*/ 5 h 476"/>
                      <a:gd name="T2" fmla="*/ 3 w 474"/>
                      <a:gd name="T3" fmla="*/ 0 h 476"/>
                      <a:gd name="T4" fmla="*/ 0 w 474"/>
                      <a:gd name="T5" fmla="*/ 5 h 476"/>
                      <a:gd name="T6" fmla="*/ 6 w 474"/>
                      <a:gd name="T7" fmla="*/ 5 h 476"/>
                      <a:gd name="T8" fmla="*/ 3 w 474"/>
                      <a:gd name="T9" fmla="*/ 0 h 476"/>
                      <a:gd name="T10" fmla="*/ 6 w 474"/>
                      <a:gd name="T11" fmla="*/ 5 h 4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474"/>
                      <a:gd name="T19" fmla="*/ 0 h 476"/>
                      <a:gd name="T20" fmla="*/ 474 w 474"/>
                      <a:gd name="T21" fmla="*/ 476 h 4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474" h="476">
                        <a:moveTo>
                          <a:pt x="474" y="476"/>
                        </a:moveTo>
                        <a:lnTo>
                          <a:pt x="238" y="0"/>
                        </a:lnTo>
                        <a:lnTo>
                          <a:pt x="0" y="476"/>
                        </a:lnTo>
                        <a:lnTo>
                          <a:pt x="474" y="476"/>
                        </a:lnTo>
                        <a:lnTo>
                          <a:pt x="238" y="0"/>
                        </a:lnTo>
                        <a:lnTo>
                          <a:pt x="474" y="476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  <p:sp>
                <p:nvSpPr>
                  <p:cNvPr id="39010" name="Freeform 53"/>
                  <p:cNvSpPr>
                    <a:spLocks/>
                  </p:cNvSpPr>
                  <p:nvPr/>
                </p:nvSpPr>
                <p:spPr bwMode="auto">
                  <a:xfrm>
                    <a:off x="4350" y="4196"/>
                    <a:ext cx="11" cy="76"/>
                  </a:xfrm>
                  <a:custGeom>
                    <a:avLst/>
                    <a:gdLst>
                      <a:gd name="T0" fmla="*/ 1 w 91"/>
                      <a:gd name="T1" fmla="*/ 8 h 760"/>
                      <a:gd name="T2" fmla="*/ 1 w 91"/>
                      <a:gd name="T3" fmla="*/ 8 h 760"/>
                      <a:gd name="T4" fmla="*/ 1 w 91"/>
                      <a:gd name="T5" fmla="*/ 0 h 760"/>
                      <a:gd name="T6" fmla="*/ 0 w 91"/>
                      <a:gd name="T7" fmla="*/ 0 h 760"/>
                      <a:gd name="T8" fmla="*/ 0 w 91"/>
                      <a:gd name="T9" fmla="*/ 8 h 760"/>
                      <a:gd name="T10" fmla="*/ 1 w 91"/>
                      <a:gd name="T11" fmla="*/ 8 h 7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760"/>
                      <a:gd name="T20" fmla="*/ 91 w 91"/>
                      <a:gd name="T21" fmla="*/ 760 h 7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760">
                        <a:moveTo>
                          <a:pt x="46" y="760"/>
                        </a:moveTo>
                        <a:lnTo>
                          <a:pt x="91" y="760"/>
                        </a:lnTo>
                        <a:lnTo>
                          <a:pt x="91" y="0"/>
                        </a:lnTo>
                        <a:lnTo>
                          <a:pt x="0" y="0"/>
                        </a:lnTo>
                        <a:lnTo>
                          <a:pt x="0" y="760"/>
                        </a:lnTo>
                        <a:lnTo>
                          <a:pt x="46" y="760"/>
                        </a:lnTo>
                        <a:close/>
                      </a:path>
                    </a:pathLst>
                  </a:custGeom>
                  <a:solidFill>
                    <a:srgbClr val="1F1A17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  <p:sp>
              <p:nvSpPr>
                <p:cNvPr id="38966" name="AutoShape 54"/>
                <p:cNvSpPr>
                  <a:spLocks noChangeArrowheads="1"/>
                </p:cNvSpPr>
                <p:nvPr/>
              </p:nvSpPr>
              <p:spPr bwMode="auto">
                <a:xfrm>
                  <a:off x="2725" y="3063"/>
                  <a:ext cx="539" cy="540"/>
                </a:xfrm>
                <a:prstGeom prst="rightArrow">
                  <a:avLst>
                    <a:gd name="adj1" fmla="val 50000"/>
                    <a:gd name="adj2" fmla="val 25000"/>
                  </a:avLst>
                </a:prstGeom>
                <a:solidFill>
                  <a:srgbClr val="FF9900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</p:grpSp>
        <p:sp>
          <p:nvSpPr>
            <p:cNvPr id="38962" name="Rectangle 55"/>
            <p:cNvSpPr>
              <a:spLocks noChangeArrowheads="1"/>
            </p:cNvSpPr>
            <p:nvPr/>
          </p:nvSpPr>
          <p:spPr bwMode="auto">
            <a:xfrm>
              <a:off x="3571" y="3975"/>
              <a:ext cx="221" cy="2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6629400" y="2819400"/>
            <a:ext cx="1219200" cy="762000"/>
            <a:chOff x="6324600" y="4953000"/>
            <a:chExt cx="1219200" cy="762000"/>
          </a:xfrm>
        </p:grpSpPr>
        <p:cxnSp>
          <p:nvCxnSpPr>
            <p:cNvPr id="38952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3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4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5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6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7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8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38959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38960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2863" y="4648200"/>
            <a:ext cx="18097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5" descr="sif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43400" y="4724400"/>
            <a:ext cx="1752600" cy="1752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67" name="Group 6"/>
          <p:cNvGraphicFramePr>
            <a:graphicFrameLocks noGrp="1"/>
          </p:cNvGraphicFramePr>
          <p:nvPr/>
        </p:nvGraphicFramePr>
        <p:xfrm>
          <a:off x="1312863" y="4670425"/>
          <a:ext cx="1811337" cy="1758951"/>
        </p:xfrm>
        <a:graphic>
          <a:graphicData uri="http://schemas.openxmlformats.org/drawingml/2006/table">
            <a:tbl>
              <a:tblPr/>
              <a:tblGrid>
                <a:gridCol w="452437"/>
                <a:gridCol w="454025"/>
                <a:gridCol w="452438"/>
                <a:gridCol w="452437"/>
              </a:tblGrid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8" name="AutoShape 33"/>
          <p:cNvSpPr>
            <a:spLocks noChangeArrowheads="1"/>
          </p:cNvSpPr>
          <p:nvPr/>
        </p:nvSpPr>
        <p:spPr bwMode="auto">
          <a:xfrm>
            <a:off x="3352800" y="5257800"/>
            <a:ext cx="758825" cy="603250"/>
          </a:xfrm>
          <a:prstGeom prst="rightArrow">
            <a:avLst>
              <a:gd name="adj1" fmla="val 50000"/>
              <a:gd name="adj2" fmla="val 31447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590800" y="4648200"/>
            <a:ext cx="533400" cy="533400"/>
          </a:xfrm>
          <a:prstGeom prst="rect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8949" name="Rectangle 69"/>
          <p:cNvSpPr>
            <a:spLocks noChangeArrowheads="1"/>
          </p:cNvSpPr>
          <p:nvPr/>
        </p:nvSpPr>
        <p:spPr bwMode="auto">
          <a:xfrm>
            <a:off x="6477000" y="2743200"/>
            <a:ext cx="1524000" cy="9906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5562600" y="4724400"/>
            <a:ext cx="533400" cy="533400"/>
          </a:xfrm>
          <a:prstGeom prst="rect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6400800" y="4648200"/>
            <a:ext cx="2667000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</a:t>
            </a:r>
            <a:r>
              <a:rPr lang="en-US" sz="2400" i="1" dirty="0" err="1">
                <a:solidFill>
                  <a:srgbClr val="000000"/>
                </a:solidFill>
                <a:latin typeface="Arial" pitchFamily="34" charset="0"/>
              </a:rPr>
              <a:t>subpatches</a:t>
            </a: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i="1" dirty="0">
                <a:solidFill>
                  <a:srgbClr val="000000"/>
                </a:solidFill>
                <a:latin typeface="Arial" pitchFamily="34" charset="0"/>
              </a:rPr>
              <a:t>Why does SIFT have some illumination invariance?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69" grpId="1" animBg="1"/>
      <p:bldP spid="71" grpId="0" animBg="1"/>
      <p:bldP spid="71" grpId="1" animBg="1"/>
      <p:bldP spid="7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5" name="Footer Placeholder 4"/>
          <p:cNvSpPr txBox="1">
            <a:spLocks noGrp="1"/>
          </p:cNvSpPr>
          <p:nvPr/>
        </p:nvSpPr>
        <p:spPr bwMode="auto">
          <a:xfrm>
            <a:off x="3124200" y="450534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CSE 576: Computer Vision</a:t>
            </a:r>
          </a:p>
        </p:txBody>
      </p:sp>
      <p:pic>
        <p:nvPicPr>
          <p:cNvPr id="786436" name="Picture 2" descr="matierb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57346"/>
            <a:ext cx="4962525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7" name="Rectangle 3"/>
          <p:cNvSpPr>
            <a:spLocks noGrp="1" noChangeArrowheads="1"/>
          </p:cNvSpPr>
          <p:nvPr>
            <p:ph type="title"/>
          </p:nvPr>
        </p:nvSpPr>
        <p:spPr>
          <a:xfrm>
            <a:off x="760353" y="-95696"/>
            <a:ext cx="8459847" cy="11430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Making descriptor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dirty="0" smtClean="0">
                <a:solidFill>
                  <a:schemeClr val="tx1"/>
                </a:solidFill>
              </a:rPr>
              <a:t>rotation invariant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786438" name="Picture 5" descr="matierbf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9100" y="2741634"/>
            <a:ext cx="1982788" cy="198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6439" name="Line 6"/>
          <p:cNvSpPr>
            <a:spLocks noChangeShapeType="1"/>
          </p:cNvSpPr>
          <p:nvPr/>
        </p:nvSpPr>
        <p:spPr bwMode="auto">
          <a:xfrm>
            <a:off x="5486400" y="2447946"/>
            <a:ext cx="1990725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86440" name="Line 7"/>
          <p:cNvSpPr>
            <a:spLocks noChangeShapeType="1"/>
          </p:cNvSpPr>
          <p:nvPr/>
        </p:nvSpPr>
        <p:spPr bwMode="auto">
          <a:xfrm>
            <a:off x="4343400" y="2201884"/>
            <a:ext cx="596900" cy="123825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894527" y="6352952"/>
            <a:ext cx="222849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rgbClr val="000000"/>
                </a:solidFill>
              </a:rPr>
              <a:t>Image from Matthew Brown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492" y="5035572"/>
            <a:ext cx="87344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Rotate patch according to its dominant gradient orientation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This puts the patches into a canonical orientation.</a:t>
            </a:r>
            <a:endParaRPr lang="ru-RU" sz="2800" dirty="0">
              <a:solidFill>
                <a:srgbClr val="000000"/>
              </a:solidFill>
              <a:cs typeface="Times New Roman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So what’s the novelty?</a:t>
            </a:r>
          </a:p>
        </p:txBody>
      </p:sp>
      <p:sp>
        <p:nvSpPr>
          <p:cNvPr id="389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Local character</a:t>
            </a:r>
          </a:p>
          <a:p>
            <a:pPr eaLnBrk="1" hangingPunct="1">
              <a:defRPr/>
            </a:pPr>
            <a:r>
              <a:rPr lang="en-US" smtClean="0"/>
              <a:t>Level of invariance</a:t>
            </a:r>
          </a:p>
          <a:p>
            <a:pPr eaLnBrk="1" hangingPunct="1">
              <a:defRPr/>
            </a:pPr>
            <a:r>
              <a:rPr lang="en-US" smtClean="0"/>
              <a:t>Local invariant features: </a:t>
            </a:r>
            <a:r>
              <a:rPr lang="en-US" smtClean="0">
                <a:solidFill>
                  <a:srgbClr val="FFFF66"/>
                </a:solidFill>
              </a:rPr>
              <a:t>a new paradigm</a:t>
            </a:r>
          </a:p>
          <a:p>
            <a:pPr lvl="1" eaLnBrk="1" hangingPunct="1">
              <a:defRPr/>
            </a:pPr>
            <a:r>
              <a:rPr lang="en-US" smtClean="0"/>
              <a:t>Not just a method to select interesting locations in the image, or to speed up analysis</a:t>
            </a:r>
          </a:p>
          <a:p>
            <a:pPr lvl="1" eaLnBrk="1" hangingPunct="1">
              <a:defRPr/>
            </a:pPr>
            <a:r>
              <a:rPr lang="en-US" smtClean="0"/>
              <a:t>But rather a new image representation, that allows to describe the objects / parts without the need for segmentation </a:t>
            </a:r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1069975" y="1555750"/>
            <a:ext cx="2592388" cy="649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 flipV="1">
            <a:off x="1069975" y="1484313"/>
            <a:ext cx="2663825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  <p:sp>
        <p:nvSpPr>
          <p:cNvPr id="38921" name="AutoShape 9"/>
          <p:cNvSpPr>
            <a:spLocks noChangeArrowheads="1"/>
          </p:cNvSpPr>
          <p:nvPr/>
        </p:nvSpPr>
        <p:spPr bwMode="auto">
          <a:xfrm>
            <a:off x="873237" y="2276475"/>
            <a:ext cx="3455987" cy="431800"/>
          </a:xfrm>
          <a:prstGeom prst="bracketPair">
            <a:avLst>
              <a:gd name="adj" fmla="val 16667"/>
            </a:avLst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40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892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2000" dirty="0" smtClean="0"/>
              <a:t>Extraordinarily robust matching technique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changes in viewpoint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Up to about 60 degree out of plane rotation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Can handle significant changes in illumination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600" dirty="0" smtClean="0"/>
              <a:t>Sometimes even day vs. night (below)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Fast and efficient—can run in real time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sz="1800" dirty="0" smtClean="0"/>
              <a:t>Lots of code available</a:t>
            </a:r>
          </a:p>
          <a:p>
            <a:pPr lvl="2" eaLnBrk="1" hangingPunct="1">
              <a:buFont typeface="Arial" pitchFamily="34" charset="0"/>
              <a:buChar char="•"/>
            </a:pPr>
            <a:r>
              <a:rPr lang="en-US" sz="1100" dirty="0" smtClean="0"/>
              <a:t>http://people.csail.mit.edu/albert/ladypack/wiki/index.php/Known_implementations_of_SIFT</a:t>
            </a:r>
          </a:p>
        </p:txBody>
      </p:sp>
      <p:pic>
        <p:nvPicPr>
          <p:cNvPr id="40964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570" y="3620702"/>
            <a:ext cx="3505248" cy="262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6234" y="3625652"/>
            <a:ext cx="3496584" cy="262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TextBox 7"/>
          <p:cNvSpPr txBox="1">
            <a:spLocks noChangeArrowheads="1"/>
          </p:cNvSpPr>
          <p:nvPr/>
        </p:nvSpPr>
        <p:spPr bwMode="auto">
          <a:xfrm>
            <a:off x="8208914" y="6324600"/>
            <a:ext cx="15446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Steve Seitz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829800" cy="1143000"/>
          </a:xfrm>
        </p:spPr>
        <p:txBody>
          <a:bodyPr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SIFT descriptor [Lowe 2004]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478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81300" y="5910263"/>
            <a:ext cx="361950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3716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3716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81300" y="5715000"/>
            <a:ext cx="36195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NASA Mars Rover images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</a:rPr>
              <a:t>with SIFT feature matches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Figure by Noah Snavely</a:t>
            </a:r>
          </a:p>
        </p:txBody>
      </p:sp>
      <p:sp>
        <p:nvSpPr>
          <p:cNvPr id="9221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Title 1"/>
          <p:cNvSpPr>
            <a:spLocks noGrp="1"/>
          </p:cNvSpPr>
          <p:nvPr>
            <p:ph type="title" idx="4294967295"/>
          </p:nvPr>
        </p:nvSpPr>
        <p:spPr>
          <a:xfrm>
            <a:off x="8382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rial" pitchFamily="34" charset="0"/>
              </a:rPr>
              <a:t>SIFT </a:t>
            </a:r>
            <a:r>
              <a:rPr lang="en-US" dirty="0" smtClean="0">
                <a:latin typeface="Arial" pitchFamily="34" charset="0"/>
              </a:rPr>
              <a:t>Properties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483331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343400" cy="4525963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Arial" pitchFamily="34" charset="0"/>
              </a:rPr>
              <a:t>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Scale </a:t>
            </a:r>
          </a:p>
          <a:p>
            <a:pPr lvl="1"/>
            <a:r>
              <a:rPr lang="en-US" sz="2400" dirty="0" smtClean="0">
                <a:latin typeface="Arial" pitchFamily="34" charset="0"/>
              </a:rPr>
              <a:t>Rotation</a:t>
            </a:r>
          </a:p>
          <a:p>
            <a:pPr lvl="1"/>
            <a:endParaRPr lang="en-US" sz="2400" dirty="0">
              <a:latin typeface="Arial" pitchFamily="34" charset="0"/>
            </a:endParaRPr>
          </a:p>
          <a:p>
            <a:r>
              <a:rPr lang="en-US" sz="2400" dirty="0">
                <a:latin typeface="Arial" pitchFamily="34" charset="0"/>
              </a:rPr>
              <a:t>Partially invariant to</a:t>
            </a:r>
          </a:p>
          <a:p>
            <a:pPr lvl="1"/>
            <a:r>
              <a:rPr lang="en-US" sz="2400" dirty="0">
                <a:latin typeface="Arial" pitchFamily="34" charset="0"/>
              </a:rPr>
              <a:t>Illumination changes</a:t>
            </a:r>
          </a:p>
          <a:p>
            <a:pPr lvl="1"/>
            <a:r>
              <a:rPr lang="en-US" sz="2400" dirty="0">
                <a:latin typeface="Arial" pitchFamily="34" charset="0"/>
              </a:rPr>
              <a:t>Camera viewpoint</a:t>
            </a:r>
          </a:p>
          <a:p>
            <a:pPr lvl="1"/>
            <a:r>
              <a:rPr lang="en-US" sz="2400" dirty="0">
                <a:latin typeface="Arial" pitchFamily="34" charset="0"/>
              </a:rPr>
              <a:t>Occlusion, clutter</a:t>
            </a:r>
          </a:p>
          <a:p>
            <a:endParaRPr lang="en-US" sz="2400" dirty="0">
              <a:latin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9144000" cy="1143000"/>
          </a:xfrm>
        </p:spPr>
        <p:txBody>
          <a:bodyPr/>
          <a:lstStyle/>
          <a:p>
            <a:r>
              <a:rPr lang="en-US" sz="3600" dirty="0" smtClean="0"/>
              <a:t>Local features: main components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724400" cy="4525963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Detection: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Identify the interest points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sz="1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Description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:Extract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 vector feature descriptor surrounding each interest point.</a:t>
            </a:r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endParaRPr lang="en-US" sz="1000" dirty="0" smtClean="0"/>
          </a:p>
          <a:p>
            <a:pPr marL="514350" indent="-514350">
              <a:buFont typeface="+mj-lt"/>
              <a:buAutoNum type="arabicParenR"/>
            </a:pPr>
            <a:r>
              <a:rPr lang="en-US" sz="2800" dirty="0" smtClean="0"/>
              <a:t>Matching: </a:t>
            </a:r>
            <a:r>
              <a:rPr lang="en-US" sz="2400" dirty="0" smtClean="0"/>
              <a:t>Determine correspondence between descriptors in two views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4800600" y="5391912"/>
            <a:ext cx="4343400" cy="1161288"/>
            <a:chOff x="4800600" y="5391912"/>
            <a:chExt cx="4343400" cy="1161288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5391912"/>
              <a:ext cx="2121408" cy="116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1052" y="5395686"/>
              <a:ext cx="2132948" cy="1157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Arrow Connector 27"/>
            <p:cNvCxnSpPr/>
            <p:nvPr/>
          </p:nvCxnSpPr>
          <p:spPr bwMode="auto">
            <a:xfrm flipV="1">
              <a:off x="5562600" y="5562600"/>
              <a:ext cx="19812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629400" y="59436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410200" y="6248400"/>
              <a:ext cx="2133600" cy="15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5334000" y="5791200"/>
              <a:ext cx="2133600" cy="22860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pic>
        <p:nvPicPr>
          <p:cNvPr id="47107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325563"/>
            <a:ext cx="4064000" cy="3048000"/>
          </a:xfrm>
        </p:spPr>
      </p:pic>
      <p:pic>
        <p:nvPicPr>
          <p:cNvPr id="47108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249363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303336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1430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Matching local features</a:t>
            </a:r>
          </a:p>
        </p:txBody>
      </p:sp>
      <p:pic>
        <p:nvPicPr>
          <p:cNvPr id="48131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066800"/>
            <a:ext cx="4064000" cy="3048000"/>
          </a:xfrm>
        </p:spPr>
      </p:pic>
      <p:pic>
        <p:nvPicPr>
          <p:cNvPr id="48132" name="Picture 4" descr="building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990600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building2_siftpatches.jpg"/>
          <p:cNvPicPr>
            <a:picLocks noChangeAspect="1"/>
          </p:cNvPicPr>
          <p:nvPr/>
        </p:nvPicPr>
        <p:blipFill>
          <a:blip r:embed="rId4" cstate="print"/>
          <a:srcRect l="9975" t="5734" r="10223" b="8244"/>
          <a:stretch>
            <a:fillRect/>
          </a:stretch>
        </p:blipFill>
        <p:spPr bwMode="auto">
          <a:xfrm>
            <a:off x="4800600" y="108585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6" descr="building1_siftpatches.jpg"/>
          <p:cNvPicPr>
            <a:picLocks noChangeAspect="1"/>
          </p:cNvPicPr>
          <p:nvPr/>
        </p:nvPicPr>
        <p:blipFill>
          <a:blip r:embed="rId5" cstate="print"/>
          <a:srcRect l="9975" t="3943" r="10223" b="8601"/>
          <a:stretch>
            <a:fillRect/>
          </a:stretch>
        </p:blipFill>
        <p:spPr bwMode="auto">
          <a:xfrm>
            <a:off x="457200" y="1066800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05050" y="2268537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2971800" y="1828800"/>
            <a:ext cx="2743200" cy="5334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2971800" y="2362200"/>
            <a:ext cx="2895600" cy="3048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971800" y="2362200"/>
            <a:ext cx="2971800" cy="990600"/>
          </a:xfrm>
          <a:prstGeom prst="straightConnector1">
            <a:avLst/>
          </a:prstGeom>
          <a:noFill/>
          <a:ln w="57150" algn="ctr">
            <a:solidFill>
              <a:srgbClr val="FFC000"/>
            </a:solidFill>
            <a:round/>
            <a:headEnd/>
            <a:tailEnd type="arrow" w="med" len="med"/>
          </a:ln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733800" y="1425575"/>
            <a:ext cx="914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>
                <a:solidFill>
                  <a:srgbClr val="00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4648200"/>
            <a:ext cx="8001000" cy="164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To generate </a:t>
            </a:r>
            <a:r>
              <a:rPr lang="en-US" sz="2400" b="1" dirty="0">
                <a:solidFill>
                  <a:srgbClr val="000000"/>
                </a:solidFill>
                <a:latin typeface="Arial" pitchFamily="34" charset="0"/>
              </a:rPr>
              <a:t>candidate matches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, find patches that have the most similar appearance (e.g., lowest SSD)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Simplest approach: compare them all, take the closest (or closest k, or within a </a:t>
            </a:r>
            <a:r>
              <a:rPr lang="en-US" sz="2400" dirty="0" err="1">
                <a:solidFill>
                  <a:srgbClr val="000000"/>
                </a:solidFill>
                <a:latin typeface="Arial" pitchFamily="34" charset="0"/>
              </a:rPr>
              <a:t>thresholded</a:t>
            </a:r>
            <a:r>
              <a:rPr lang="en-US" sz="2400" dirty="0">
                <a:solidFill>
                  <a:srgbClr val="000000"/>
                </a:solidFill>
                <a:latin typeface="Arial" pitchFamily="34" charset="0"/>
              </a:rPr>
              <a:t> distance)</a:t>
            </a:r>
          </a:p>
        </p:txBody>
      </p:sp>
      <p:sp>
        <p:nvSpPr>
          <p:cNvPr id="48141" name="TextBox 22"/>
          <p:cNvSpPr txBox="1">
            <a:spLocks noChangeArrowheads="1"/>
          </p:cNvSpPr>
          <p:nvPr/>
        </p:nvSpPr>
        <p:spPr bwMode="auto">
          <a:xfrm>
            <a:off x="1981200" y="4202112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48142" name="TextBox 23"/>
          <p:cNvSpPr txBox="1">
            <a:spLocks noChangeArrowheads="1"/>
          </p:cNvSpPr>
          <p:nvPr/>
        </p:nvSpPr>
        <p:spPr bwMode="auto">
          <a:xfrm>
            <a:off x="6400800" y="4191000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31751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76200"/>
            <a:ext cx="7772400" cy="1143000"/>
          </a:xfrm>
        </p:spPr>
        <p:txBody>
          <a:bodyPr/>
          <a:lstStyle/>
          <a:p>
            <a:r>
              <a:rPr lang="en-US" sz="3200" dirty="0" smtClean="0"/>
              <a:t>Correlation-based Similarity Measures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990600"/>
            <a:ext cx="3733800" cy="86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9687" y="1295400"/>
            <a:ext cx="377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 of Squared </a:t>
            </a:r>
            <a:r>
              <a:rPr lang="en-US" dirty="0" smtClean="0"/>
              <a:t>Differences (SSD)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133600"/>
            <a:ext cx="3581400" cy="86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2362200"/>
            <a:ext cx="3785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 of Absolute Differences (SAD)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3124200"/>
            <a:ext cx="4559300" cy="889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5579" y="3276600"/>
            <a:ext cx="3750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Sum of Hamming Distances (SHD)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19600"/>
            <a:ext cx="7645400" cy="965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3962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Zero-mean Sum of Squared Differences (ZSSD)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581471"/>
            <a:ext cx="8991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ZSSD method the cost is determined as in SSD also </a:t>
            </a:r>
            <a:r>
              <a:rPr lang="en-US" dirty="0" smtClean="0"/>
              <a:t>by subtracting </a:t>
            </a:r>
            <a:r>
              <a:rPr lang="en-US" dirty="0"/>
              <a:t>the mean of the match area from each </a:t>
            </a:r>
            <a:r>
              <a:rPr lang="en-US" dirty="0" smtClean="0"/>
              <a:t>intensity value</a:t>
            </a:r>
            <a:r>
              <a:rPr lang="en-US" dirty="0"/>
              <a:t>. However, subtracting the mean from the squared intensities adds to the computational complexity of </a:t>
            </a:r>
            <a:r>
              <a:rPr lang="en-US" dirty="0" smtClean="0"/>
              <a:t>the aggregation </a:t>
            </a:r>
            <a:r>
              <a:rPr lang="en-US" dirty="0"/>
              <a:t>method.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7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9144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Ambiguous matches</a:t>
            </a:r>
          </a:p>
        </p:txBody>
      </p:sp>
      <p:pic>
        <p:nvPicPr>
          <p:cNvPr id="50179" name="Content Placeholder 3" descr="building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1143000"/>
            <a:ext cx="4064000" cy="3048000"/>
          </a:xfrm>
        </p:spPr>
      </p:pic>
      <p:pic>
        <p:nvPicPr>
          <p:cNvPr id="50180" name="Picture 4" descr="building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066800"/>
            <a:ext cx="4105275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 descr="building2_siftpatches.jpg"/>
          <p:cNvPicPr>
            <a:picLocks noChangeAspect="1"/>
          </p:cNvPicPr>
          <p:nvPr/>
        </p:nvPicPr>
        <p:blipFill>
          <a:blip r:embed="rId5" cstate="print"/>
          <a:srcRect l="9975" t="5734" r="10223" b="8244"/>
          <a:stretch>
            <a:fillRect/>
          </a:stretch>
        </p:blipFill>
        <p:spPr bwMode="auto">
          <a:xfrm>
            <a:off x="4800600" y="116205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building1_siftpatches.jpg"/>
          <p:cNvPicPr>
            <a:picLocks noChangeAspect="1"/>
          </p:cNvPicPr>
          <p:nvPr/>
        </p:nvPicPr>
        <p:blipFill>
          <a:blip r:embed="rId6" cstate="print"/>
          <a:srcRect l="9975" t="3943" r="10223" b="8601"/>
          <a:stretch>
            <a:fillRect/>
          </a:stretch>
        </p:blipFill>
        <p:spPr bwMode="auto">
          <a:xfrm>
            <a:off x="457200" y="1143000"/>
            <a:ext cx="4038600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 rot="-297055">
            <a:off x="2346325" y="3040062"/>
            <a:ext cx="377825" cy="449263"/>
          </a:xfrm>
          <a:prstGeom prst="rect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33400" y="4582686"/>
            <a:ext cx="8382000" cy="2046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</a:rPr>
              <a:t>At what SSD value do we have a good match?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</a:rPr>
              <a:t>To add robustness to matching, can consider </a:t>
            </a:r>
            <a:r>
              <a:rPr lang="en-US" sz="2200" b="1" dirty="0">
                <a:solidFill>
                  <a:srgbClr val="000000"/>
                </a:solidFill>
                <a:latin typeface="Arial" pitchFamily="34" charset="0"/>
              </a:rPr>
              <a:t>ratio</a:t>
            </a:r>
            <a:r>
              <a:rPr lang="en-US" sz="2200" dirty="0">
                <a:solidFill>
                  <a:srgbClr val="000000"/>
                </a:solidFill>
                <a:latin typeface="Arial" pitchFamily="34" charset="0"/>
              </a:rPr>
              <a:t> : distance to best match  / distance to second best match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  <a:latin typeface="Arial" pitchFamily="34" charset="0"/>
              </a:rPr>
              <a:t>If </a:t>
            </a: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</a:rPr>
              <a:t>low, </a:t>
            </a:r>
            <a:r>
              <a:rPr lang="en-US" sz="2200" dirty="0">
                <a:solidFill>
                  <a:srgbClr val="000000"/>
                </a:solidFill>
                <a:latin typeface="Arial" pitchFamily="34" charset="0"/>
              </a:rPr>
              <a:t>first match looks </a:t>
            </a: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</a:rPr>
              <a:t>good; If high, could be ambiguous match.</a:t>
            </a:r>
            <a:endParaRPr lang="en-US" sz="2200" dirty="0">
              <a:solidFill>
                <a:srgbClr val="000000"/>
              </a:solidFill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1981200" y="4202112"/>
            <a:ext cx="1524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1</a:t>
            </a:r>
          </a:p>
        </p:txBody>
      </p:sp>
      <p:sp>
        <p:nvSpPr>
          <p:cNvPr id="50186" name="TextBox 23"/>
          <p:cNvSpPr txBox="1">
            <a:spLocks noChangeArrowheads="1"/>
          </p:cNvSpPr>
          <p:nvPr/>
        </p:nvSpPr>
        <p:spPr bwMode="auto">
          <a:xfrm>
            <a:off x="6400800" y="4191000"/>
            <a:ext cx="152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Arial" pitchFamily="34" charset="0"/>
              </a:rPr>
              <a:t>Image 2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486400" y="2819400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943600" y="2819400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400800" y="2819400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858000" y="2819400"/>
            <a:ext cx="685800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000">
                <a:solidFill>
                  <a:srgbClr val="FF0000"/>
                </a:solidFill>
                <a:latin typeface="Arial" pitchFamily="34" charset="0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3246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build="allAtOnce"/>
      <p:bldP spid="12" grpId="0"/>
      <p:bldP spid="13" grpId="0"/>
      <p:bldP spid="14" grpId="0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Feature matching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Given a feature in I</a:t>
            </a:r>
            <a:r>
              <a:rPr lang="en-US" baseline="-25000">
                <a:latin typeface="Arial" charset="0"/>
                <a:ea typeface="ＭＳ Ｐゴシック" charset="0"/>
                <a:cs typeface="ＭＳ Ｐゴシック" charset="0"/>
              </a:rPr>
              <a:t>1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how to find the best match in I</a:t>
            </a:r>
            <a:r>
              <a:rPr lang="en-US" baseline="-25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</a:rPr>
              <a:t>Define distance function that compares two descriptors</a:t>
            </a:r>
          </a:p>
          <a:p>
            <a:pPr marL="914400" lvl="1" indent="-4572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</a:rPr>
              <a:t>Test all the features in I</a:t>
            </a:r>
            <a:r>
              <a:rPr lang="en-US" baseline="-25000">
                <a:latin typeface="Arial" charset="0"/>
                <a:ea typeface="ＭＳ Ｐゴシック" charset="0"/>
              </a:rPr>
              <a:t>2</a:t>
            </a:r>
            <a:r>
              <a:rPr lang="en-US">
                <a:latin typeface="Arial" charset="0"/>
                <a:ea typeface="ＭＳ Ｐゴシック" charset="0"/>
              </a:rPr>
              <a:t>, find the one with min distance</a:t>
            </a:r>
          </a:p>
        </p:txBody>
      </p:sp>
    </p:spTree>
    <p:extLst>
      <p:ext uri="{BB962C8B-B14F-4D97-AF65-F5344CB8AC3E}">
        <p14:creationId xmlns:p14="http://schemas.microsoft.com/office/powerpoint/2010/main" val="234490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3" cstate="print"/>
          <a:srcRect l="48239" t="33333" r="35682" b="40741"/>
          <a:stretch>
            <a:fillRect/>
          </a:stretch>
        </p:blipFill>
        <p:spPr bwMode="auto">
          <a:xfrm>
            <a:off x="6477000" y="3124200"/>
            <a:ext cx="60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1676400" y="3200400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838200" y="-152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 smtClean="0">
                <a:solidFill>
                  <a:srgbClr val="000000"/>
                </a:solidFill>
              </a:rPr>
              <a:t>Goal: descriptor distinctiveness</a:t>
            </a:r>
            <a:endParaRPr lang="en-US" sz="3600" kern="0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38200" y="1371600"/>
            <a:ext cx="7620000" cy="5047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We want to be able to reliably determine which point goes with which.</a:t>
            </a: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endParaRPr lang="en-US" sz="2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3363" indent="-233363" eaLnBrk="0" fontAlgn="base" hangingPunct="0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dirty="0" smtClean="0">
                <a:solidFill>
                  <a:srgbClr val="000000"/>
                </a:solidFill>
                <a:cs typeface="Times New Roman" pitchFamily="18" charset="0"/>
              </a:rPr>
              <a:t>Must provide some invariance to geometric and photometric differences between the two views.</a:t>
            </a:r>
          </a:p>
        </p:txBody>
      </p:sp>
      <p:grpSp>
        <p:nvGrpSpPr>
          <p:cNvPr id="2" name="Group 20"/>
          <p:cNvGrpSpPr>
            <a:grpSpLocks noChangeAspect="1"/>
          </p:cNvGrpSpPr>
          <p:nvPr/>
        </p:nvGrpSpPr>
        <p:grpSpPr>
          <a:xfrm>
            <a:off x="478758" y="2514600"/>
            <a:ext cx="3464378" cy="2020887"/>
            <a:chOff x="1981200" y="3535362"/>
            <a:chExt cx="1714500" cy="100012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3535362"/>
              <a:ext cx="1714500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590800" y="38401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362200" y="41449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2667000" y="42973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971800" y="4068762"/>
              <a:ext cx="76200" cy="762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1"/>
          <p:cNvGrpSpPr>
            <a:grpSpLocks noChangeAspect="1"/>
          </p:cNvGrpSpPr>
          <p:nvPr/>
        </p:nvGrpSpPr>
        <p:grpSpPr>
          <a:xfrm>
            <a:off x="4743236" y="2514600"/>
            <a:ext cx="3791164" cy="2057400"/>
            <a:chOff x="4495800" y="3611562"/>
            <a:chExt cx="1562100" cy="847725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3611562"/>
              <a:ext cx="1562100" cy="84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367338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5000625" y="4192587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953000" y="36877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24400" y="3992562"/>
              <a:ext cx="76200" cy="762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1771436" y="3192462"/>
            <a:ext cx="51816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847636" y="3192462"/>
            <a:ext cx="3505200" cy="31273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1847636" y="2819401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71436" y="3225800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4038600" y="3565525"/>
            <a:ext cx="609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60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ru-RU" sz="60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 l="22109" r="59801" b="70370"/>
          <a:stretch>
            <a:fillRect/>
          </a:stretch>
        </p:blipFill>
        <p:spPr bwMode="auto">
          <a:xfrm>
            <a:off x="5410200" y="2743200"/>
            <a:ext cx="68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 cstate="print"/>
          <a:srcRect l="8040" t="33333" r="71861" b="33333"/>
          <a:stretch>
            <a:fillRect/>
          </a:stretch>
        </p:blipFill>
        <p:spPr bwMode="auto">
          <a:xfrm>
            <a:off x="4648200" y="3124200"/>
            <a:ext cx="60960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 cstate="print"/>
          <a:srcRect l="28139" t="62963" r="55781" b="7407"/>
          <a:stretch>
            <a:fillRect/>
          </a:stretch>
        </p:blipFill>
        <p:spPr bwMode="auto">
          <a:xfrm>
            <a:off x="5638800" y="3733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4" cstate="print"/>
          <a:srcRect l="24195" t="20817" r="56009" b="45247"/>
          <a:stretch>
            <a:fillRect/>
          </a:stretch>
        </p:blipFill>
        <p:spPr bwMode="auto">
          <a:xfrm>
            <a:off x="1447800" y="2895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1752600" y="3200401"/>
            <a:ext cx="2971800" cy="76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 flipV="1">
            <a:off x="1752600" y="2827339"/>
            <a:ext cx="3962400" cy="457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Line 17"/>
          <p:cNvSpPr>
            <a:spLocks noChangeShapeType="1"/>
          </p:cNvSpPr>
          <p:nvPr/>
        </p:nvSpPr>
        <p:spPr bwMode="auto">
          <a:xfrm>
            <a:off x="1676400" y="3233738"/>
            <a:ext cx="4267200" cy="8128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4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6" grpId="0" animBg="1"/>
      <p:bldP spid="17" grpId="0" animBg="1"/>
      <p:bldP spid="18" grpId="0" animBg="1"/>
      <p:bldP spid="19" grpId="0" animBg="1"/>
      <p:bldP spid="20" grpId="0"/>
      <p:bldP spid="46" grpId="0" animBg="1"/>
      <p:bldP spid="47" grpId="0" animBg="1"/>
      <p:bldP spid="4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Feature distance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 to define the difference between two features f</a:t>
            </a:r>
            <a:r>
              <a:rPr lang="en-US" sz="2800" baseline="-25000" dirty="0">
                <a:latin typeface="Arial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, f</a:t>
            </a:r>
            <a:r>
              <a:rPr lang="en-US" sz="2800" baseline="-25000" dirty="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marL="914400" lvl="1" indent="-457200"/>
            <a:r>
              <a:rPr lang="en-US" sz="2000" dirty="0">
                <a:latin typeface="Arial" charset="0"/>
                <a:ea typeface="ＭＳ Ｐゴシック" charset="0"/>
              </a:rPr>
              <a:t>Simple approach is SSD(f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2000" dirty="0">
                <a:latin typeface="Arial" charset="0"/>
                <a:ea typeface="ＭＳ Ｐゴシック" charset="0"/>
              </a:rPr>
              <a:t>, 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r>
              <a:rPr lang="en-US" sz="2000" dirty="0">
                <a:latin typeface="Arial" charset="0"/>
                <a:ea typeface="ＭＳ Ｐゴシック" charset="0"/>
              </a:rPr>
              <a:t>) </a:t>
            </a:r>
          </a:p>
          <a:p>
            <a:pPr marL="1314450" lvl="2" indent="-457200"/>
            <a:r>
              <a:rPr lang="en-US" sz="2000" dirty="0">
                <a:latin typeface="Arial" charset="0"/>
                <a:ea typeface="ＭＳ Ｐゴシック" charset="0"/>
              </a:rPr>
              <a:t>sum of square differences between entries of the two descriptors</a:t>
            </a:r>
          </a:p>
          <a:p>
            <a:pPr marL="1314450" lvl="2" indent="-457200"/>
            <a:r>
              <a:rPr lang="en-US" sz="2000" dirty="0">
                <a:latin typeface="Arial" charset="0"/>
                <a:ea typeface="ＭＳ Ｐゴシック" charset="0"/>
              </a:rPr>
              <a:t>can give good scores to very ambiguous (bad) matches </a:t>
            </a:r>
          </a:p>
        </p:txBody>
      </p:sp>
      <p:pic>
        <p:nvPicPr>
          <p:cNvPr id="77828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3147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Rectangle 4"/>
          <p:cNvSpPr>
            <a:spLocks noChangeArrowheads="1"/>
          </p:cNvSpPr>
          <p:nvPr/>
        </p:nvSpPr>
        <p:spPr bwMode="auto">
          <a:xfrm>
            <a:off x="1219200" y="44196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7830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147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Rectangle 14"/>
          <p:cNvSpPr>
            <a:spLocks noChangeArrowheads="1"/>
          </p:cNvSpPr>
          <p:nvPr/>
        </p:nvSpPr>
        <p:spPr bwMode="auto">
          <a:xfrm>
            <a:off x="152400" y="26924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latin typeface="Arial" charset="0"/>
              </a:rPr>
              <a:t>I</a:t>
            </a:r>
            <a:r>
              <a:rPr lang="en-US" sz="3200" b="0" baseline="-25000" dirty="0">
                <a:latin typeface="Arial" charset="0"/>
              </a:rPr>
              <a:t>1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8616950" y="26924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latin typeface="Arial" charset="0"/>
              </a:rPr>
              <a:t>I</a:t>
            </a:r>
            <a:r>
              <a:rPr lang="en-US" sz="3200" b="0" baseline="-25000" dirty="0">
                <a:latin typeface="Arial" charset="0"/>
              </a:rPr>
              <a:t>2</a:t>
            </a: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1219200" y="36957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 dirty="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7834" name="Rectangle 10"/>
          <p:cNvSpPr>
            <a:spLocks noChangeArrowheads="1"/>
          </p:cNvSpPr>
          <p:nvPr/>
        </p:nvSpPr>
        <p:spPr bwMode="auto">
          <a:xfrm>
            <a:off x="8015288" y="44196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835" name="Rectangle 11"/>
          <p:cNvSpPr>
            <a:spLocks noChangeArrowheads="1"/>
          </p:cNvSpPr>
          <p:nvPr/>
        </p:nvSpPr>
        <p:spPr bwMode="auto">
          <a:xfrm>
            <a:off x="8015288" y="36957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0644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Feature distance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How to define the difference between two features f</a:t>
            </a:r>
            <a:r>
              <a:rPr lang="en-US" sz="2400" baseline="-25000" dirty="0">
                <a:latin typeface="Arial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, f</a:t>
            </a:r>
            <a:r>
              <a:rPr lang="en-US" sz="2400" baseline="-25000" dirty="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marL="914400" lvl="1" indent="-457200"/>
            <a:r>
              <a:rPr lang="en-US" sz="2000" dirty="0">
                <a:latin typeface="Arial" charset="0"/>
                <a:ea typeface="ＭＳ Ｐゴシック" charset="0"/>
              </a:rPr>
              <a:t>Better approach:  ratio distance = SSD(f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2000" dirty="0">
                <a:latin typeface="Arial" charset="0"/>
                <a:ea typeface="ＭＳ Ｐゴシック" charset="0"/>
              </a:rPr>
              <a:t>, 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r>
              <a:rPr lang="en-US" sz="2000" dirty="0">
                <a:latin typeface="Arial" charset="0"/>
                <a:ea typeface="ＭＳ Ｐゴシック" charset="0"/>
              </a:rPr>
              <a:t>) / SSD(f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2000" dirty="0">
                <a:latin typeface="Arial" charset="0"/>
                <a:ea typeface="ＭＳ Ｐゴシック" charset="0"/>
              </a:rPr>
              <a:t>, 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’</a:t>
            </a:r>
            <a:r>
              <a:rPr lang="en-US" sz="2000" dirty="0">
                <a:latin typeface="Arial" charset="0"/>
                <a:ea typeface="ＭＳ Ｐゴシック" charset="0"/>
              </a:rPr>
              <a:t>)</a:t>
            </a:r>
          </a:p>
          <a:p>
            <a:pPr marL="1314450" lvl="2" indent="-457200"/>
            <a:r>
              <a:rPr lang="en-US" sz="2000" dirty="0">
                <a:latin typeface="Arial" charset="0"/>
                <a:ea typeface="ＭＳ Ｐゴシック" charset="0"/>
              </a:rPr>
              <a:t>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r>
              <a:rPr lang="en-US" sz="2000" dirty="0">
                <a:latin typeface="Arial" charset="0"/>
                <a:ea typeface="ＭＳ Ｐゴシック" charset="0"/>
              </a:rPr>
              <a:t> is best SSD match to 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2000" dirty="0">
                <a:latin typeface="Arial" charset="0"/>
                <a:ea typeface="ＭＳ Ｐゴシック" charset="0"/>
              </a:rPr>
              <a:t> in I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endParaRPr lang="en-US" sz="2000" dirty="0">
              <a:latin typeface="Arial" charset="0"/>
              <a:ea typeface="ＭＳ Ｐゴシック" charset="0"/>
            </a:endParaRPr>
          </a:p>
          <a:p>
            <a:pPr marL="1314450" lvl="2" indent="-457200"/>
            <a:r>
              <a:rPr lang="en-US" sz="2000" dirty="0">
                <a:latin typeface="Arial" charset="0"/>
                <a:ea typeface="ＭＳ Ｐゴシック" charset="0"/>
              </a:rPr>
              <a:t>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  <a:r>
              <a:rPr lang="ja-JP" altLang="en-US" sz="2000" dirty="0">
                <a:latin typeface="Arial" charset="0"/>
                <a:ea typeface="ＭＳ Ｐゴシック" charset="0"/>
              </a:rPr>
              <a:t>’</a:t>
            </a:r>
            <a:r>
              <a:rPr lang="en-US" sz="2000" dirty="0">
                <a:latin typeface="Arial" charset="0"/>
                <a:ea typeface="ＭＳ Ｐゴシック" charset="0"/>
              </a:rPr>
              <a:t>  is  2</a:t>
            </a:r>
            <a:r>
              <a:rPr lang="en-US" sz="2000" baseline="30000" dirty="0">
                <a:latin typeface="Arial" charset="0"/>
                <a:ea typeface="ＭＳ Ｐゴシック" charset="0"/>
              </a:rPr>
              <a:t>nd</a:t>
            </a:r>
            <a:r>
              <a:rPr lang="en-US" sz="2000" dirty="0">
                <a:latin typeface="Arial" charset="0"/>
                <a:ea typeface="ＭＳ Ｐゴシック" charset="0"/>
              </a:rPr>
              <a:t> best SSD match to f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1</a:t>
            </a:r>
            <a:r>
              <a:rPr lang="en-US" sz="2000" dirty="0">
                <a:latin typeface="Arial" charset="0"/>
                <a:ea typeface="ＭＳ Ｐゴシック" charset="0"/>
              </a:rPr>
              <a:t> in I</a:t>
            </a:r>
            <a:r>
              <a:rPr lang="en-US" sz="2000" baseline="-25000" dirty="0">
                <a:latin typeface="Arial" charset="0"/>
                <a:ea typeface="ＭＳ Ｐゴシック" charset="0"/>
              </a:rPr>
              <a:t>2</a:t>
            </a:r>
          </a:p>
          <a:p>
            <a:pPr marL="1314450" lvl="2" indent="-457200"/>
            <a:r>
              <a:rPr lang="en-US" sz="2000" dirty="0">
                <a:latin typeface="Arial" charset="0"/>
                <a:ea typeface="ＭＳ Ｐゴシック" charset="0"/>
              </a:rPr>
              <a:t>gives small values for ambiguous matches</a:t>
            </a:r>
            <a:endParaRPr lang="en-US" sz="2000" baseline="30000" dirty="0">
              <a:latin typeface="Arial" charset="0"/>
              <a:ea typeface="ＭＳ Ｐゴシック" charset="0"/>
            </a:endParaRPr>
          </a:p>
        </p:txBody>
      </p:sp>
      <p:pic>
        <p:nvPicPr>
          <p:cNvPr id="7885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885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Rectangle 14"/>
          <p:cNvSpPr>
            <a:spLocks noChangeArrowheads="1"/>
          </p:cNvSpPr>
          <p:nvPr/>
        </p:nvSpPr>
        <p:spPr bwMode="auto">
          <a:xfrm>
            <a:off x="152400" y="25146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latin typeface="Arial" charset="0"/>
              </a:rPr>
              <a:t>I</a:t>
            </a:r>
            <a:r>
              <a:rPr lang="en-US" sz="3200" b="0" baseline="-25000" dirty="0">
                <a:latin typeface="Arial" charset="0"/>
              </a:rPr>
              <a:t>1</a:t>
            </a:r>
          </a:p>
        </p:txBody>
      </p:sp>
      <p:sp>
        <p:nvSpPr>
          <p:cNvPr id="78856" name="Rectangle 8"/>
          <p:cNvSpPr>
            <a:spLocks noChangeArrowheads="1"/>
          </p:cNvSpPr>
          <p:nvPr/>
        </p:nvSpPr>
        <p:spPr bwMode="auto">
          <a:xfrm>
            <a:off x="8464550" y="25400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 dirty="0">
                <a:latin typeface="Arial" charset="0"/>
              </a:rPr>
              <a:t>I</a:t>
            </a:r>
            <a:r>
              <a:rPr lang="en-US" sz="3200" b="0" baseline="-25000" dirty="0">
                <a:latin typeface="Arial" charset="0"/>
              </a:rPr>
              <a:t>2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8858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8860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908378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Matching SIFT Descriptors</a:t>
            </a:r>
          </a:p>
        </p:txBody>
      </p:sp>
      <p:sp>
        <p:nvSpPr>
          <p:cNvPr id="63491" name="Content Placeholder 4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4525963"/>
          </a:xfrm>
        </p:spPr>
        <p:txBody>
          <a:bodyPr/>
          <a:lstStyle/>
          <a:p>
            <a:r>
              <a:rPr lang="en-US" sz="2400" dirty="0" smtClean="0"/>
              <a:t>Nearest neighbor (Euclidean distance)</a:t>
            </a:r>
          </a:p>
          <a:p>
            <a:r>
              <a:rPr lang="en-US" sz="2400" dirty="0" smtClean="0"/>
              <a:t>Threshold ratio of nearest to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nearest descriptor</a:t>
            </a: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667375" cy="407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7265988" y="6172200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</a:rPr>
              <a:t>Lowe IJCV 2004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  <p:pic>
        <p:nvPicPr>
          <p:cNvPr id="102403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4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99695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05" name="TextBox 5"/>
          <p:cNvSpPr txBox="1">
            <a:spLocks noChangeArrowheads="1"/>
          </p:cNvSpPr>
          <p:nvPr/>
        </p:nvSpPr>
        <p:spPr bwMode="auto">
          <a:xfrm>
            <a:off x="7315200" y="6248400"/>
            <a:ext cx="1828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98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</p:txBody>
      </p:sp>
      <p:sp>
        <p:nvSpPr>
          <p:cNvPr id="103430" name="TextBox 6"/>
          <p:cNvSpPr txBox="1">
            <a:spLocks noChangeArrowheads="1"/>
          </p:cNvSpPr>
          <p:nvPr/>
        </p:nvSpPr>
        <p:spPr bwMode="auto">
          <a:xfrm>
            <a:off x="7086600" y="6248400"/>
            <a:ext cx="20574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</p:spTree>
    <p:extLst>
      <p:ext uri="{BB962C8B-B14F-4D97-AF65-F5344CB8AC3E}">
        <p14:creationId xmlns:p14="http://schemas.microsoft.com/office/powerpoint/2010/main" val="315748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mtClean="0"/>
              <a:t>Compute </a:t>
            </a:r>
            <a:r>
              <a:rPr lang="en-US" i="1" smtClean="0"/>
              <a:t>putative matches</a:t>
            </a:r>
          </a:p>
        </p:txBody>
      </p:sp>
      <p:sp>
        <p:nvSpPr>
          <p:cNvPr id="104454" name="Line 11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5" name="Freeform 12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6" name="Line 13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7" name="Freeform 14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58" name="Line 15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9" name="Freeform 16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0" name="Freeform 17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1" name="Freeform 18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2" name="Freeform 19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3" name="Line 20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4464" name="Freeform 21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5" name="Freeform 22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6" name="Freeform 23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7" name="Freeform 24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8" name="Freeform 25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69" name="Freeform 26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0" name="Freeform 27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1" name="Freeform 28"/>
          <p:cNvSpPr>
            <a:spLocks/>
          </p:cNvSpPr>
          <p:nvPr/>
        </p:nvSpPr>
        <p:spPr bwMode="auto">
          <a:xfrm>
            <a:off x="2362200" y="2438400"/>
            <a:ext cx="3878263" cy="609600"/>
          </a:xfrm>
          <a:custGeom>
            <a:avLst/>
            <a:gdLst>
              <a:gd name="T0" fmla="*/ 0 w 2443"/>
              <a:gd name="T1" fmla="*/ 0 h 384"/>
              <a:gd name="T2" fmla="*/ 2147483647 w 2443"/>
              <a:gd name="T3" fmla="*/ 2147483647 h 384"/>
              <a:gd name="T4" fmla="*/ 0 60000 65536"/>
              <a:gd name="T5" fmla="*/ 0 60000 65536"/>
              <a:gd name="T6" fmla="*/ 0 w 2443"/>
              <a:gd name="T7" fmla="*/ 0 h 384"/>
              <a:gd name="T8" fmla="*/ 2443 w 2443"/>
              <a:gd name="T9" fmla="*/ 384 h 38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443" h="384">
                <a:moveTo>
                  <a:pt x="0" y="0"/>
                </a:moveTo>
                <a:lnTo>
                  <a:pt x="2443" y="384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2" name="Freeform 29"/>
          <p:cNvSpPr>
            <a:spLocks/>
          </p:cNvSpPr>
          <p:nvPr/>
        </p:nvSpPr>
        <p:spPr bwMode="auto">
          <a:xfrm>
            <a:off x="2286000" y="2786063"/>
            <a:ext cx="5392738" cy="414337"/>
          </a:xfrm>
          <a:custGeom>
            <a:avLst/>
            <a:gdLst>
              <a:gd name="T0" fmla="*/ 0 w 3397"/>
              <a:gd name="T1" fmla="*/ 2147483647 h 261"/>
              <a:gd name="T2" fmla="*/ 2147483647 w 3397"/>
              <a:gd name="T3" fmla="*/ 0 h 261"/>
              <a:gd name="T4" fmla="*/ 0 60000 65536"/>
              <a:gd name="T5" fmla="*/ 0 60000 65536"/>
              <a:gd name="T6" fmla="*/ 0 w 3397"/>
              <a:gd name="T7" fmla="*/ 0 h 261"/>
              <a:gd name="T8" fmla="*/ 3397 w 3397"/>
              <a:gd name="T9" fmla="*/ 261 h 26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97" h="261">
                <a:moveTo>
                  <a:pt x="0" y="261"/>
                </a:moveTo>
                <a:lnTo>
                  <a:pt x="339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3" name="Freeform 30"/>
          <p:cNvSpPr>
            <a:spLocks/>
          </p:cNvSpPr>
          <p:nvPr/>
        </p:nvSpPr>
        <p:spPr bwMode="auto">
          <a:xfrm>
            <a:off x="1335088" y="3149600"/>
            <a:ext cx="6124575" cy="246063"/>
          </a:xfrm>
          <a:custGeom>
            <a:avLst/>
            <a:gdLst>
              <a:gd name="T0" fmla="*/ 0 w 3858"/>
              <a:gd name="T1" fmla="*/ 0 h 155"/>
              <a:gd name="T2" fmla="*/ 2147483647 w 3858"/>
              <a:gd name="T3" fmla="*/ 2147483647 h 155"/>
              <a:gd name="T4" fmla="*/ 0 60000 65536"/>
              <a:gd name="T5" fmla="*/ 0 60000 65536"/>
              <a:gd name="T6" fmla="*/ 0 w 3858"/>
              <a:gd name="T7" fmla="*/ 0 h 155"/>
              <a:gd name="T8" fmla="*/ 3858 w 3858"/>
              <a:gd name="T9" fmla="*/ 155 h 15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58" h="155">
                <a:moveTo>
                  <a:pt x="0" y="0"/>
                </a:moveTo>
                <a:lnTo>
                  <a:pt x="3858" y="15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4" name="Freeform 31"/>
          <p:cNvSpPr>
            <a:spLocks/>
          </p:cNvSpPr>
          <p:nvPr/>
        </p:nvSpPr>
        <p:spPr bwMode="auto">
          <a:xfrm>
            <a:off x="1114425" y="2819400"/>
            <a:ext cx="5243513" cy="795338"/>
          </a:xfrm>
          <a:custGeom>
            <a:avLst/>
            <a:gdLst>
              <a:gd name="T0" fmla="*/ 0 w 3303"/>
              <a:gd name="T1" fmla="*/ 0 h 501"/>
              <a:gd name="T2" fmla="*/ 2147483647 w 3303"/>
              <a:gd name="T3" fmla="*/ 2147483647 h 501"/>
              <a:gd name="T4" fmla="*/ 0 60000 65536"/>
              <a:gd name="T5" fmla="*/ 0 60000 65536"/>
              <a:gd name="T6" fmla="*/ 0 w 3303"/>
              <a:gd name="T7" fmla="*/ 0 h 501"/>
              <a:gd name="T8" fmla="*/ 3303 w 330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303" h="501">
                <a:moveTo>
                  <a:pt x="0" y="0"/>
                </a:moveTo>
                <a:lnTo>
                  <a:pt x="3303" y="5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5" name="Freeform 32"/>
          <p:cNvSpPr>
            <a:spLocks/>
          </p:cNvSpPr>
          <p:nvPr/>
        </p:nvSpPr>
        <p:spPr bwMode="auto">
          <a:xfrm>
            <a:off x="1770063" y="2627313"/>
            <a:ext cx="4949825" cy="203200"/>
          </a:xfrm>
          <a:custGeom>
            <a:avLst/>
            <a:gdLst>
              <a:gd name="T0" fmla="*/ 0 w 3118"/>
              <a:gd name="T1" fmla="*/ 2147483647 h 128"/>
              <a:gd name="T2" fmla="*/ 2147483647 w 3118"/>
              <a:gd name="T3" fmla="*/ 0 h 128"/>
              <a:gd name="T4" fmla="*/ 0 60000 65536"/>
              <a:gd name="T5" fmla="*/ 0 60000 65536"/>
              <a:gd name="T6" fmla="*/ 0 w 3118"/>
              <a:gd name="T7" fmla="*/ 0 h 128"/>
              <a:gd name="T8" fmla="*/ 3118 w 3118"/>
              <a:gd name="T9" fmla="*/ 128 h 12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18" h="128">
                <a:moveTo>
                  <a:pt x="0" y="128"/>
                </a:moveTo>
                <a:lnTo>
                  <a:pt x="311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6" name="Freeform 33"/>
          <p:cNvSpPr>
            <a:spLocks/>
          </p:cNvSpPr>
          <p:nvPr/>
        </p:nvSpPr>
        <p:spPr bwMode="auto">
          <a:xfrm>
            <a:off x="1447800" y="2278063"/>
            <a:ext cx="4154488" cy="1285875"/>
          </a:xfrm>
          <a:custGeom>
            <a:avLst/>
            <a:gdLst>
              <a:gd name="T0" fmla="*/ 0 w 2617"/>
              <a:gd name="T1" fmla="*/ 2147483647 h 810"/>
              <a:gd name="T2" fmla="*/ 2147483647 w 2617"/>
              <a:gd name="T3" fmla="*/ 0 h 810"/>
              <a:gd name="T4" fmla="*/ 0 60000 65536"/>
              <a:gd name="T5" fmla="*/ 0 60000 65536"/>
              <a:gd name="T6" fmla="*/ 0 w 2617"/>
              <a:gd name="T7" fmla="*/ 0 h 810"/>
              <a:gd name="T8" fmla="*/ 2617 w 2617"/>
              <a:gd name="T9" fmla="*/ 810 h 8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17" h="810">
                <a:moveTo>
                  <a:pt x="0" y="810"/>
                </a:moveTo>
                <a:lnTo>
                  <a:pt x="26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7" name="Freeform 34"/>
          <p:cNvSpPr>
            <a:spLocks/>
          </p:cNvSpPr>
          <p:nvPr/>
        </p:nvSpPr>
        <p:spPr bwMode="auto">
          <a:xfrm>
            <a:off x="3787775" y="1944688"/>
            <a:ext cx="1436688" cy="1568450"/>
          </a:xfrm>
          <a:custGeom>
            <a:avLst/>
            <a:gdLst>
              <a:gd name="T0" fmla="*/ 0 w 905"/>
              <a:gd name="T1" fmla="*/ 2147483647 h 988"/>
              <a:gd name="T2" fmla="*/ 2147483647 w 905"/>
              <a:gd name="T3" fmla="*/ 0 h 988"/>
              <a:gd name="T4" fmla="*/ 0 60000 65536"/>
              <a:gd name="T5" fmla="*/ 0 60000 65536"/>
              <a:gd name="T6" fmla="*/ 0 w 905"/>
              <a:gd name="T7" fmla="*/ 0 h 988"/>
              <a:gd name="T8" fmla="*/ 905 w 905"/>
              <a:gd name="T9" fmla="*/ 988 h 98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05" h="988">
                <a:moveTo>
                  <a:pt x="0" y="988"/>
                </a:moveTo>
                <a:lnTo>
                  <a:pt x="90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8" name="Freeform 35"/>
          <p:cNvSpPr>
            <a:spLocks/>
          </p:cNvSpPr>
          <p:nvPr/>
        </p:nvSpPr>
        <p:spPr bwMode="auto">
          <a:xfrm>
            <a:off x="990600" y="2481263"/>
            <a:ext cx="6688138" cy="795337"/>
          </a:xfrm>
          <a:custGeom>
            <a:avLst/>
            <a:gdLst>
              <a:gd name="T0" fmla="*/ 0 w 4213"/>
              <a:gd name="T1" fmla="*/ 2147483647 h 501"/>
              <a:gd name="T2" fmla="*/ 2147483647 w 4213"/>
              <a:gd name="T3" fmla="*/ 0 h 501"/>
              <a:gd name="T4" fmla="*/ 0 60000 65536"/>
              <a:gd name="T5" fmla="*/ 0 60000 65536"/>
              <a:gd name="T6" fmla="*/ 0 w 4213"/>
              <a:gd name="T7" fmla="*/ 0 h 501"/>
              <a:gd name="T8" fmla="*/ 4213 w 4213"/>
              <a:gd name="T9" fmla="*/ 501 h 5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213" h="501">
                <a:moveTo>
                  <a:pt x="0" y="501"/>
                </a:moveTo>
                <a:lnTo>
                  <a:pt x="4213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79" name="Freeform 36"/>
          <p:cNvSpPr>
            <a:spLocks/>
          </p:cNvSpPr>
          <p:nvPr/>
        </p:nvSpPr>
        <p:spPr bwMode="auto">
          <a:xfrm>
            <a:off x="1495425" y="3106738"/>
            <a:ext cx="6081713" cy="474662"/>
          </a:xfrm>
          <a:custGeom>
            <a:avLst/>
            <a:gdLst>
              <a:gd name="T0" fmla="*/ 0 w 3831"/>
              <a:gd name="T1" fmla="*/ 2147483647 h 299"/>
              <a:gd name="T2" fmla="*/ 2147483647 w 3831"/>
              <a:gd name="T3" fmla="*/ 0 h 299"/>
              <a:gd name="T4" fmla="*/ 0 60000 65536"/>
              <a:gd name="T5" fmla="*/ 0 60000 65536"/>
              <a:gd name="T6" fmla="*/ 0 w 3831"/>
              <a:gd name="T7" fmla="*/ 0 h 299"/>
              <a:gd name="T8" fmla="*/ 3831 w 3831"/>
              <a:gd name="T9" fmla="*/ 299 h 29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31" h="299">
                <a:moveTo>
                  <a:pt x="0" y="299"/>
                </a:moveTo>
                <a:lnTo>
                  <a:pt x="38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0" name="Freeform 37"/>
          <p:cNvSpPr>
            <a:spLocks/>
          </p:cNvSpPr>
          <p:nvPr/>
        </p:nvSpPr>
        <p:spPr bwMode="auto">
          <a:xfrm>
            <a:off x="4354513" y="2903538"/>
            <a:ext cx="3556000" cy="623887"/>
          </a:xfrm>
          <a:custGeom>
            <a:avLst/>
            <a:gdLst>
              <a:gd name="T0" fmla="*/ 0 w 2240"/>
              <a:gd name="T1" fmla="*/ 2147483647 h 393"/>
              <a:gd name="T2" fmla="*/ 2147483647 w 2240"/>
              <a:gd name="T3" fmla="*/ 0 h 393"/>
              <a:gd name="T4" fmla="*/ 0 60000 65536"/>
              <a:gd name="T5" fmla="*/ 0 60000 65536"/>
              <a:gd name="T6" fmla="*/ 0 w 2240"/>
              <a:gd name="T7" fmla="*/ 0 h 393"/>
              <a:gd name="T8" fmla="*/ 2240 w 2240"/>
              <a:gd name="T9" fmla="*/ 393 h 39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240" h="393">
                <a:moveTo>
                  <a:pt x="0" y="393"/>
                </a:moveTo>
                <a:lnTo>
                  <a:pt x="224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1" name="Freeform 38"/>
          <p:cNvSpPr>
            <a:spLocks/>
          </p:cNvSpPr>
          <p:nvPr/>
        </p:nvSpPr>
        <p:spPr bwMode="auto">
          <a:xfrm>
            <a:off x="4224338" y="2540000"/>
            <a:ext cx="3454400" cy="668338"/>
          </a:xfrm>
          <a:custGeom>
            <a:avLst/>
            <a:gdLst>
              <a:gd name="T0" fmla="*/ 0 w 2176"/>
              <a:gd name="T1" fmla="*/ 2147483647 h 421"/>
              <a:gd name="T2" fmla="*/ 2147483647 w 2176"/>
              <a:gd name="T3" fmla="*/ 0 h 421"/>
              <a:gd name="T4" fmla="*/ 0 60000 65536"/>
              <a:gd name="T5" fmla="*/ 0 60000 65536"/>
              <a:gd name="T6" fmla="*/ 0 w 2176"/>
              <a:gd name="T7" fmla="*/ 0 h 421"/>
              <a:gd name="T8" fmla="*/ 2176 w 2176"/>
              <a:gd name="T9" fmla="*/ 421 h 4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176" h="421">
                <a:moveTo>
                  <a:pt x="0" y="421"/>
                </a:moveTo>
                <a:lnTo>
                  <a:pt x="217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2" name="Freeform 39"/>
          <p:cNvSpPr>
            <a:spLocks/>
          </p:cNvSpPr>
          <p:nvPr/>
        </p:nvSpPr>
        <p:spPr bwMode="auto">
          <a:xfrm>
            <a:off x="2590800" y="2362200"/>
            <a:ext cx="3694113" cy="33338"/>
          </a:xfrm>
          <a:custGeom>
            <a:avLst/>
            <a:gdLst>
              <a:gd name="T0" fmla="*/ 0 w 2327"/>
              <a:gd name="T1" fmla="*/ 0 h 21"/>
              <a:gd name="T2" fmla="*/ 2147483647 w 2327"/>
              <a:gd name="T3" fmla="*/ 2147483647 h 21"/>
              <a:gd name="T4" fmla="*/ 0 60000 65536"/>
              <a:gd name="T5" fmla="*/ 0 60000 65536"/>
              <a:gd name="T6" fmla="*/ 0 w 2327"/>
              <a:gd name="T7" fmla="*/ 0 h 21"/>
              <a:gd name="T8" fmla="*/ 2327 w 2327"/>
              <a:gd name="T9" fmla="*/ 21 h 2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327" h="21">
                <a:moveTo>
                  <a:pt x="0" y="0"/>
                </a:moveTo>
                <a:lnTo>
                  <a:pt x="2327" y="2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3" name="Freeform 40"/>
          <p:cNvSpPr>
            <a:spLocks/>
          </p:cNvSpPr>
          <p:nvPr/>
        </p:nvSpPr>
        <p:spPr bwMode="auto">
          <a:xfrm>
            <a:off x="914400" y="2286000"/>
            <a:ext cx="6908800" cy="1095375"/>
          </a:xfrm>
          <a:custGeom>
            <a:avLst/>
            <a:gdLst>
              <a:gd name="T0" fmla="*/ 0 w 4352"/>
              <a:gd name="T1" fmla="*/ 0 h 690"/>
              <a:gd name="T2" fmla="*/ 2147483647 w 4352"/>
              <a:gd name="T3" fmla="*/ 2147483647 h 690"/>
              <a:gd name="T4" fmla="*/ 0 60000 65536"/>
              <a:gd name="T5" fmla="*/ 0 60000 65536"/>
              <a:gd name="T6" fmla="*/ 0 w 4352"/>
              <a:gd name="T7" fmla="*/ 0 h 690"/>
              <a:gd name="T8" fmla="*/ 4352 w 4352"/>
              <a:gd name="T9" fmla="*/ 690 h 69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352" h="690">
                <a:moveTo>
                  <a:pt x="0" y="0"/>
                </a:moveTo>
                <a:lnTo>
                  <a:pt x="4352" y="69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4" name="Freeform 41"/>
          <p:cNvSpPr>
            <a:spLocks/>
          </p:cNvSpPr>
          <p:nvPr/>
        </p:nvSpPr>
        <p:spPr bwMode="auto">
          <a:xfrm>
            <a:off x="2257425" y="2878138"/>
            <a:ext cx="5884863" cy="198437"/>
          </a:xfrm>
          <a:custGeom>
            <a:avLst/>
            <a:gdLst>
              <a:gd name="T0" fmla="*/ 0 w 3707"/>
              <a:gd name="T1" fmla="*/ 0 h 125"/>
              <a:gd name="T2" fmla="*/ 2147483647 w 3707"/>
              <a:gd name="T3" fmla="*/ 2147483647 h 125"/>
              <a:gd name="T4" fmla="*/ 0 60000 65536"/>
              <a:gd name="T5" fmla="*/ 0 60000 65536"/>
              <a:gd name="T6" fmla="*/ 0 w 3707"/>
              <a:gd name="T7" fmla="*/ 0 h 125"/>
              <a:gd name="T8" fmla="*/ 3707 w 3707"/>
              <a:gd name="T9" fmla="*/ 125 h 12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7" h="125">
                <a:moveTo>
                  <a:pt x="0" y="0"/>
                </a:moveTo>
                <a:lnTo>
                  <a:pt x="3707" y="125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4485" name="TextBox 37"/>
          <p:cNvSpPr txBox="1">
            <a:spLocks noChangeArrowheads="1"/>
          </p:cNvSpPr>
          <p:nvPr/>
        </p:nvSpPr>
        <p:spPr bwMode="auto">
          <a:xfrm>
            <a:off x="7239000" y="6283840"/>
            <a:ext cx="19050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</p:spTree>
    <p:extLst>
      <p:ext uri="{BB962C8B-B14F-4D97-AF65-F5344CB8AC3E}">
        <p14:creationId xmlns:p14="http://schemas.microsoft.com/office/powerpoint/2010/main" val="311971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z="2400" dirty="0" smtClean="0"/>
              <a:t>Compute </a:t>
            </a:r>
            <a:r>
              <a:rPr lang="en-US" sz="2400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z="2400" dirty="0" smtClean="0"/>
              <a:t>Loop:</a:t>
            </a:r>
          </a:p>
          <a:p>
            <a:pPr marL="838200" lvl="1" indent="-381000"/>
            <a:r>
              <a:rPr lang="en-US" sz="2400" i="1" dirty="0" smtClean="0"/>
              <a:t>Hypothesize</a:t>
            </a:r>
            <a:r>
              <a:rPr lang="en-US" sz="2400" dirty="0" smtClean="0"/>
              <a:t> transformation </a:t>
            </a:r>
            <a:r>
              <a:rPr lang="en-US" sz="2400" i="1" dirty="0" smtClean="0"/>
              <a:t>T </a:t>
            </a:r>
            <a:r>
              <a:rPr lang="en-US" sz="2400" dirty="0" smtClean="0"/>
              <a:t>(small group of putative matches that are related by </a:t>
            </a:r>
            <a:r>
              <a:rPr lang="en-US" sz="2400" i="1" dirty="0" smtClean="0"/>
              <a:t>T</a:t>
            </a:r>
            <a:r>
              <a:rPr lang="en-US" sz="2400" dirty="0" smtClean="0"/>
              <a:t>)</a:t>
            </a:r>
          </a:p>
          <a:p>
            <a:pPr marL="457200" indent="-457200">
              <a:buFontTx/>
              <a:buChar char="•"/>
            </a:pPr>
            <a:endParaRPr lang="en-US" dirty="0" smtClean="0"/>
          </a:p>
        </p:txBody>
      </p:sp>
      <p:sp>
        <p:nvSpPr>
          <p:cNvPr id="105478" name="Line 7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9" name="Line 8"/>
          <p:cNvSpPr>
            <a:spLocks noChangeShapeType="1"/>
          </p:cNvSpPr>
          <p:nvPr/>
        </p:nvSpPr>
        <p:spPr bwMode="auto">
          <a:xfrm>
            <a:off x="4232275" y="2098675"/>
            <a:ext cx="1816100" cy="142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0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5481" name="TextBox 9"/>
          <p:cNvSpPr txBox="1">
            <a:spLocks noChangeArrowheads="1"/>
          </p:cNvSpPr>
          <p:nvPr/>
        </p:nvSpPr>
        <p:spPr bwMode="auto">
          <a:xfrm>
            <a:off x="7086600" y="6248400"/>
            <a:ext cx="1981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</p:spTree>
    <p:extLst>
      <p:ext uri="{BB962C8B-B14F-4D97-AF65-F5344CB8AC3E}">
        <p14:creationId xmlns:p14="http://schemas.microsoft.com/office/powerpoint/2010/main" val="20848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995363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99" name="Picture 3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5363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45400" y="3595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400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z="2400" dirty="0" smtClean="0"/>
              <a:t>Compute </a:t>
            </a:r>
            <a:r>
              <a:rPr lang="en-US" sz="2400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z="2400" dirty="0" smtClean="0"/>
              <a:t>Loop:</a:t>
            </a:r>
          </a:p>
          <a:p>
            <a:pPr marL="838200" lvl="1" indent="-381000"/>
            <a:r>
              <a:rPr lang="en-US" sz="2400" i="1" dirty="0" smtClean="0"/>
              <a:t>Hypothesize</a:t>
            </a:r>
            <a:r>
              <a:rPr lang="en-US" sz="2400" dirty="0" smtClean="0"/>
              <a:t> transformation </a:t>
            </a:r>
            <a:r>
              <a:rPr lang="en-US" sz="2400" i="1" dirty="0" smtClean="0"/>
              <a:t>T </a:t>
            </a:r>
            <a:r>
              <a:rPr lang="en-US" sz="2400" dirty="0" smtClean="0"/>
              <a:t>(small group of putative matches that are related by </a:t>
            </a:r>
            <a:r>
              <a:rPr lang="en-US" sz="2400" i="1" dirty="0" smtClean="0"/>
              <a:t>T</a:t>
            </a:r>
            <a:r>
              <a:rPr lang="en-US" sz="2400" dirty="0" smtClean="0"/>
              <a:t>)</a:t>
            </a:r>
          </a:p>
          <a:p>
            <a:pPr marL="838200" lvl="1" indent="-381000"/>
            <a:r>
              <a:rPr lang="en-US" sz="2400" i="1" dirty="0" smtClean="0"/>
              <a:t>Verify </a:t>
            </a:r>
            <a:r>
              <a:rPr lang="en-US" sz="2400" dirty="0" smtClean="0"/>
              <a:t>transformation (search for other matches consistent with </a:t>
            </a:r>
            <a:r>
              <a:rPr lang="en-US" sz="2400" i="1" dirty="0" smtClean="0"/>
              <a:t>T</a:t>
            </a:r>
            <a:r>
              <a:rPr lang="en-US" sz="2400" dirty="0" smtClean="0"/>
              <a:t>)</a:t>
            </a:r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 flipV="1">
            <a:off x="3289300" y="1828800"/>
            <a:ext cx="1905000" cy="152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3" name="Freeform 7"/>
          <p:cNvSpPr>
            <a:spLocks/>
          </p:cNvSpPr>
          <p:nvPr/>
        </p:nvSpPr>
        <p:spPr bwMode="auto">
          <a:xfrm>
            <a:off x="4232275" y="2046288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 flipV="1">
            <a:off x="3724275" y="3200400"/>
            <a:ext cx="1698625" cy="142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5" name="Freeform 9"/>
          <p:cNvSpPr>
            <a:spLocks/>
          </p:cNvSpPr>
          <p:nvPr/>
        </p:nvSpPr>
        <p:spPr bwMode="auto">
          <a:xfrm>
            <a:off x="4154488" y="2608263"/>
            <a:ext cx="1733550" cy="47625"/>
          </a:xfrm>
          <a:custGeom>
            <a:avLst/>
            <a:gdLst>
              <a:gd name="T0" fmla="*/ 0 w 1092"/>
              <a:gd name="T1" fmla="*/ 2147483647 h 30"/>
              <a:gd name="T2" fmla="*/ 2147483647 w 1092"/>
              <a:gd name="T3" fmla="*/ 0 h 30"/>
              <a:gd name="T4" fmla="*/ 0 60000 65536"/>
              <a:gd name="T5" fmla="*/ 0 60000 65536"/>
              <a:gd name="T6" fmla="*/ 0 w 1092"/>
              <a:gd name="T7" fmla="*/ 0 h 30"/>
              <a:gd name="T8" fmla="*/ 1092 w 1092"/>
              <a:gd name="T9" fmla="*/ 30 h 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92" h="30">
                <a:moveTo>
                  <a:pt x="0" y="30"/>
                </a:moveTo>
                <a:lnTo>
                  <a:pt x="1092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6" name="Line 10"/>
          <p:cNvSpPr>
            <a:spLocks noChangeShapeType="1"/>
          </p:cNvSpPr>
          <p:nvPr/>
        </p:nvSpPr>
        <p:spPr bwMode="auto">
          <a:xfrm flipV="1">
            <a:off x="3444875" y="23241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07" name="Freeform 11"/>
          <p:cNvSpPr>
            <a:spLocks/>
          </p:cNvSpPr>
          <p:nvPr/>
        </p:nvSpPr>
        <p:spPr bwMode="auto">
          <a:xfrm>
            <a:off x="4016375" y="29289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8" name="Freeform 12"/>
          <p:cNvSpPr>
            <a:spLocks/>
          </p:cNvSpPr>
          <p:nvPr/>
        </p:nvSpPr>
        <p:spPr bwMode="auto">
          <a:xfrm>
            <a:off x="30480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09" name="Freeform 13"/>
          <p:cNvSpPr>
            <a:spLocks/>
          </p:cNvSpPr>
          <p:nvPr/>
        </p:nvSpPr>
        <p:spPr bwMode="auto">
          <a:xfrm>
            <a:off x="4168775" y="2714625"/>
            <a:ext cx="1709738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0" name="Freeform 14"/>
          <p:cNvSpPr>
            <a:spLocks/>
          </p:cNvSpPr>
          <p:nvPr/>
        </p:nvSpPr>
        <p:spPr bwMode="auto">
          <a:xfrm>
            <a:off x="4419600" y="21574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1" name="Line 15"/>
          <p:cNvSpPr>
            <a:spLocks noChangeShapeType="1"/>
          </p:cNvSpPr>
          <p:nvPr/>
        </p:nvSpPr>
        <p:spPr bwMode="auto">
          <a:xfrm flipV="1">
            <a:off x="3597275" y="2438400"/>
            <a:ext cx="1825625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6512" name="Freeform 16"/>
          <p:cNvSpPr>
            <a:spLocks/>
          </p:cNvSpPr>
          <p:nvPr/>
        </p:nvSpPr>
        <p:spPr bwMode="auto">
          <a:xfrm>
            <a:off x="4267200" y="2386013"/>
            <a:ext cx="1790700" cy="52387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3" name="Freeform 17"/>
          <p:cNvSpPr>
            <a:spLocks/>
          </p:cNvSpPr>
          <p:nvPr/>
        </p:nvSpPr>
        <p:spPr bwMode="auto">
          <a:xfrm>
            <a:off x="3886200" y="3402013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4" name="Freeform 18"/>
          <p:cNvSpPr>
            <a:spLocks/>
          </p:cNvSpPr>
          <p:nvPr/>
        </p:nvSpPr>
        <p:spPr bwMode="auto">
          <a:xfrm>
            <a:off x="3657600" y="3081338"/>
            <a:ext cx="1614488" cy="103187"/>
          </a:xfrm>
          <a:custGeom>
            <a:avLst/>
            <a:gdLst>
              <a:gd name="T0" fmla="*/ 0 w 1017"/>
              <a:gd name="T1" fmla="*/ 2147483647 h 65"/>
              <a:gd name="T2" fmla="*/ 2147483647 w 1017"/>
              <a:gd name="T3" fmla="*/ 0 h 65"/>
              <a:gd name="T4" fmla="*/ 0 60000 65536"/>
              <a:gd name="T5" fmla="*/ 0 60000 65536"/>
              <a:gd name="T6" fmla="*/ 0 w 1017"/>
              <a:gd name="T7" fmla="*/ 0 h 65"/>
              <a:gd name="T8" fmla="*/ 1017 w 1017"/>
              <a:gd name="T9" fmla="*/ 65 h 6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17" h="65">
                <a:moveTo>
                  <a:pt x="0" y="65"/>
                </a:moveTo>
                <a:lnTo>
                  <a:pt x="101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5" name="Freeform 19"/>
          <p:cNvSpPr>
            <a:spLocks/>
          </p:cNvSpPr>
          <p:nvPr/>
        </p:nvSpPr>
        <p:spPr bwMode="auto">
          <a:xfrm>
            <a:off x="3776663" y="2819400"/>
            <a:ext cx="1709737" cy="55563"/>
          </a:xfrm>
          <a:custGeom>
            <a:avLst/>
            <a:gdLst>
              <a:gd name="T0" fmla="*/ 0 w 1077"/>
              <a:gd name="T1" fmla="*/ 2147483647 h 35"/>
              <a:gd name="T2" fmla="*/ 2147483647 w 1077"/>
              <a:gd name="T3" fmla="*/ 0 h 35"/>
              <a:gd name="T4" fmla="*/ 0 60000 65536"/>
              <a:gd name="T5" fmla="*/ 0 60000 65536"/>
              <a:gd name="T6" fmla="*/ 0 w 1077"/>
              <a:gd name="T7" fmla="*/ 0 h 35"/>
              <a:gd name="T8" fmla="*/ 1077 w 1077"/>
              <a:gd name="T9" fmla="*/ 35 h 35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077" h="35">
                <a:moveTo>
                  <a:pt x="0" y="35"/>
                </a:moveTo>
                <a:lnTo>
                  <a:pt x="1077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6" name="Freeform 20"/>
          <p:cNvSpPr>
            <a:spLocks/>
          </p:cNvSpPr>
          <p:nvPr/>
        </p:nvSpPr>
        <p:spPr bwMode="auto">
          <a:xfrm>
            <a:off x="3581400" y="22860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7" name="Freeform 21"/>
          <p:cNvSpPr>
            <a:spLocks/>
          </p:cNvSpPr>
          <p:nvPr/>
        </p:nvSpPr>
        <p:spPr bwMode="auto">
          <a:xfrm>
            <a:off x="3429000" y="2133600"/>
            <a:ext cx="1790700" cy="52388"/>
          </a:xfrm>
          <a:custGeom>
            <a:avLst/>
            <a:gdLst>
              <a:gd name="T0" fmla="*/ 0 w 1128"/>
              <a:gd name="T1" fmla="*/ 2147483647 h 33"/>
              <a:gd name="T2" fmla="*/ 2147483647 w 1128"/>
              <a:gd name="T3" fmla="*/ 0 h 33"/>
              <a:gd name="T4" fmla="*/ 0 60000 65536"/>
              <a:gd name="T5" fmla="*/ 0 60000 65536"/>
              <a:gd name="T6" fmla="*/ 0 w 1128"/>
              <a:gd name="T7" fmla="*/ 0 h 33"/>
              <a:gd name="T8" fmla="*/ 1128 w 1128"/>
              <a:gd name="T9" fmla="*/ 33 h 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8" h="33">
                <a:moveTo>
                  <a:pt x="0" y="33"/>
                </a:moveTo>
                <a:lnTo>
                  <a:pt x="11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8" name="Freeform 22"/>
          <p:cNvSpPr>
            <a:spLocks/>
          </p:cNvSpPr>
          <p:nvPr/>
        </p:nvSpPr>
        <p:spPr bwMode="auto">
          <a:xfrm>
            <a:off x="3733800" y="1958975"/>
            <a:ext cx="1785938" cy="174625"/>
          </a:xfrm>
          <a:custGeom>
            <a:avLst/>
            <a:gdLst>
              <a:gd name="T0" fmla="*/ 0 w 1125"/>
              <a:gd name="T1" fmla="*/ 2147483647 h 110"/>
              <a:gd name="T2" fmla="*/ 2147483647 w 1125"/>
              <a:gd name="T3" fmla="*/ 0 h 110"/>
              <a:gd name="T4" fmla="*/ 0 60000 65536"/>
              <a:gd name="T5" fmla="*/ 0 60000 65536"/>
              <a:gd name="T6" fmla="*/ 0 w 1125"/>
              <a:gd name="T7" fmla="*/ 0 h 110"/>
              <a:gd name="T8" fmla="*/ 1125 w 1125"/>
              <a:gd name="T9" fmla="*/ 110 h 11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25" h="110">
                <a:moveTo>
                  <a:pt x="0" y="110"/>
                </a:moveTo>
                <a:lnTo>
                  <a:pt x="1125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6519" name="TextBox 23"/>
          <p:cNvSpPr txBox="1">
            <a:spLocks noChangeArrowheads="1"/>
          </p:cNvSpPr>
          <p:nvPr/>
        </p:nvSpPr>
        <p:spPr bwMode="auto">
          <a:xfrm>
            <a:off x="7383463" y="6316036"/>
            <a:ext cx="176053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</p:spTree>
    <p:extLst>
      <p:ext uri="{BB962C8B-B14F-4D97-AF65-F5344CB8AC3E}">
        <p14:creationId xmlns:p14="http://schemas.microsoft.com/office/powerpoint/2010/main" val="22269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3733800"/>
            <a:ext cx="7772400" cy="3124200"/>
          </a:xfrm>
        </p:spPr>
        <p:txBody>
          <a:bodyPr/>
          <a:lstStyle/>
          <a:p>
            <a:pPr marL="457200" indent="-457200">
              <a:buFontTx/>
              <a:buChar char="•"/>
            </a:pPr>
            <a:r>
              <a:rPr lang="en-US" sz="2200" dirty="0" smtClean="0"/>
              <a:t>Extract features</a:t>
            </a:r>
          </a:p>
          <a:p>
            <a:pPr marL="457200" indent="-457200">
              <a:buFontTx/>
              <a:buChar char="•"/>
            </a:pPr>
            <a:r>
              <a:rPr lang="en-US" sz="2200" dirty="0" smtClean="0"/>
              <a:t>Compute </a:t>
            </a:r>
            <a:r>
              <a:rPr lang="en-US" sz="2200" i="1" dirty="0" smtClean="0"/>
              <a:t>putative matches</a:t>
            </a:r>
          </a:p>
          <a:p>
            <a:pPr marL="457200" indent="-457200">
              <a:buFontTx/>
              <a:buChar char="•"/>
            </a:pPr>
            <a:r>
              <a:rPr lang="en-US" sz="2200" dirty="0" smtClean="0"/>
              <a:t>Loop:</a:t>
            </a:r>
          </a:p>
          <a:p>
            <a:pPr marL="838200" lvl="1" indent="-381000"/>
            <a:r>
              <a:rPr lang="en-US" sz="2200" i="1" dirty="0" smtClean="0"/>
              <a:t>Hypothesize</a:t>
            </a:r>
            <a:r>
              <a:rPr lang="en-US" sz="2200" dirty="0" smtClean="0"/>
              <a:t> transformation </a:t>
            </a:r>
            <a:r>
              <a:rPr lang="en-US" sz="2200" i="1" dirty="0" smtClean="0"/>
              <a:t>T </a:t>
            </a:r>
            <a:r>
              <a:rPr lang="en-US" sz="2200" dirty="0" smtClean="0"/>
              <a:t>(small group of putative matches that are related by </a:t>
            </a:r>
            <a:r>
              <a:rPr lang="en-US" sz="2200" i="1" dirty="0" smtClean="0"/>
              <a:t>T</a:t>
            </a:r>
            <a:r>
              <a:rPr lang="en-US" sz="2200" dirty="0" smtClean="0"/>
              <a:t>)</a:t>
            </a:r>
          </a:p>
          <a:p>
            <a:pPr marL="838200" lvl="1" indent="-381000"/>
            <a:r>
              <a:rPr lang="en-US" sz="2200" i="1" dirty="0" smtClean="0"/>
              <a:t>Verify </a:t>
            </a:r>
            <a:r>
              <a:rPr lang="en-US" sz="2200" dirty="0" smtClean="0"/>
              <a:t>transformation (search for other matches consistent with </a:t>
            </a:r>
            <a:r>
              <a:rPr lang="en-US" sz="2200" i="1" dirty="0" smtClean="0"/>
              <a:t>T</a:t>
            </a:r>
            <a:r>
              <a:rPr lang="en-US" sz="2200" dirty="0" smtClean="0"/>
              <a:t>)</a:t>
            </a:r>
          </a:p>
        </p:txBody>
      </p:sp>
      <p:pic>
        <p:nvPicPr>
          <p:cNvPr id="107524" name="Picture 23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020290"/>
            <a:ext cx="5448300" cy="272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5" name="TextBox 5"/>
          <p:cNvSpPr txBox="1">
            <a:spLocks noChangeArrowheads="1"/>
          </p:cNvSpPr>
          <p:nvPr/>
        </p:nvSpPr>
        <p:spPr bwMode="auto">
          <a:xfrm>
            <a:off x="7383463" y="6303336"/>
            <a:ext cx="1760537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solidFill>
                  <a:srgbClr val="000000"/>
                </a:solidFill>
              </a:rPr>
              <a:t>Source: L. </a:t>
            </a:r>
            <a:r>
              <a:rPr lang="en-US" sz="1300" dirty="0" err="1">
                <a:solidFill>
                  <a:srgbClr val="000000"/>
                </a:solidFill>
              </a:rPr>
              <a:t>Lazebnik</a:t>
            </a:r>
            <a:endParaRPr lang="en-US" sz="1300" dirty="0">
              <a:solidFill>
                <a:srgbClr val="000000"/>
              </a:solidFill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33800"/>
            <a:ext cx="7772400" cy="1143000"/>
          </a:xfrm>
        </p:spPr>
        <p:txBody>
          <a:bodyPr/>
          <a:lstStyle/>
          <a:p>
            <a:r>
              <a:rPr lang="en-US" sz="3400" dirty="0" smtClean="0"/>
              <a:t>Recap: robust feature-</a:t>
            </a:r>
            <a:br>
              <a:rPr lang="en-US" sz="3400" dirty="0" smtClean="0"/>
            </a:br>
            <a:r>
              <a:rPr lang="en-US" sz="3400" dirty="0" smtClean="0"/>
              <a:t>based alignment</a:t>
            </a:r>
          </a:p>
        </p:txBody>
      </p:sp>
    </p:spTree>
    <p:extLst>
      <p:ext uri="{BB962C8B-B14F-4D97-AF65-F5344CB8AC3E}">
        <p14:creationId xmlns:p14="http://schemas.microsoft.com/office/powerpoint/2010/main" val="284885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9298" y="-76200"/>
            <a:ext cx="6086502" cy="1143000"/>
          </a:xfrm>
        </p:spPr>
        <p:txBody>
          <a:bodyPr/>
          <a:lstStyle/>
          <a:p>
            <a:r>
              <a:rPr lang="en-US" sz="3200" dirty="0" smtClean="0"/>
              <a:t>Applications of local invariant features</a:t>
            </a:r>
            <a:endParaRPr lang="en-US" sz="3200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6031" y="1639863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Wide baseline stereo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Motion tracking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Panoramas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Mobile robot navigation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3D reconstruction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Recognition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…</a:t>
            </a: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355624" y="-10278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Terminology: Invariant or </a:t>
            </a:r>
            <a:br>
              <a:rPr lang="en-US" sz="3600" dirty="0" smtClean="0"/>
            </a:br>
            <a:r>
              <a:rPr lang="en-US" sz="3600" dirty="0" smtClean="0"/>
              <a:t>Covariant?</a:t>
            </a:r>
          </a:p>
        </p:txBody>
      </p:sp>
      <p:sp>
        <p:nvSpPr>
          <p:cNvPr id="25907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en-US" smtClean="0"/>
              <a:t>When a transformation is applied to an image,</a:t>
            </a:r>
          </a:p>
          <a:p>
            <a:pPr eaLnBrk="1" hangingPunct="1">
              <a:defRPr/>
            </a:pPr>
            <a:r>
              <a:rPr lang="en-US" smtClean="0"/>
              <a:t>an </a:t>
            </a:r>
            <a:r>
              <a:rPr lang="en-US" smtClean="0">
                <a:solidFill>
                  <a:srgbClr val="FFFF66"/>
                </a:solidFill>
              </a:rPr>
              <a:t>invariant</a:t>
            </a:r>
            <a:r>
              <a:rPr lang="en-US" smtClean="0"/>
              <a:t> measure remains unchanged.</a:t>
            </a:r>
          </a:p>
          <a:p>
            <a:pPr eaLnBrk="1" hangingPunct="1">
              <a:defRPr/>
            </a:pPr>
            <a:r>
              <a:rPr lang="en-US" smtClean="0"/>
              <a:t>a </a:t>
            </a:r>
            <a:r>
              <a:rPr lang="en-US" smtClean="0">
                <a:solidFill>
                  <a:srgbClr val="FFFF66"/>
                </a:solidFill>
              </a:rPr>
              <a:t>covariant</a:t>
            </a:r>
            <a:r>
              <a:rPr lang="en-US" smtClean="0"/>
              <a:t> measure changes in a way consistent with the image transformation.</a:t>
            </a:r>
          </a:p>
        </p:txBody>
      </p:sp>
      <p:sp>
        <p:nvSpPr>
          <p:cNvPr id="259076" name="Rectangle 4"/>
          <p:cNvSpPr>
            <a:spLocks noRot="1" noChangeArrowheads="1"/>
          </p:cNvSpPr>
          <p:nvPr/>
        </p:nvSpPr>
        <p:spPr bwMode="auto">
          <a:xfrm>
            <a:off x="250825" y="4230688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00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cs typeface="+mn-cs"/>
              </a:rPr>
              <a:t>Terminology: ‘detector’ or ‘extractor’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-76200"/>
            <a:ext cx="8229600" cy="1143000"/>
          </a:xfrm>
        </p:spPr>
        <p:txBody>
          <a:bodyPr/>
          <a:lstStyle/>
          <a:p>
            <a:r>
              <a:rPr lang="en-US" sz="3600" dirty="0"/>
              <a:t>Automatic </a:t>
            </a:r>
            <a:r>
              <a:rPr lang="en-US" sz="3600" dirty="0" err="1"/>
              <a:t>mosaicing</a:t>
            </a:r>
            <a:endParaRPr lang="en-US" sz="3600" dirty="0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05000" y="1173162"/>
            <a:ext cx="5257800" cy="4724400"/>
            <a:chOff x="1104" y="528"/>
            <a:chExt cx="3552" cy="3264"/>
          </a:xfrm>
        </p:grpSpPr>
        <p:graphicFrame>
          <p:nvGraphicFramePr>
            <p:cNvPr id="507908" name="Object 4"/>
            <p:cNvGraphicFramePr>
              <a:graphicFrameLocks noChangeAspect="1"/>
            </p:cNvGraphicFramePr>
            <p:nvPr/>
          </p:nvGraphicFramePr>
          <p:xfrm>
            <a:off x="1104" y="528"/>
            <a:ext cx="3552" cy="1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299" name="Bitmap Image" r:id="rId4" imgW="11447619" imgH="4123810" progId="PBrush">
                    <p:embed/>
                  </p:oleObj>
                </mc:Choice>
                <mc:Fallback>
                  <p:oleObj name="Bitmap Image" r:id="rId4" imgW="11447619" imgH="4123810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528"/>
                          <a:ext cx="3552" cy="1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07909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04" y="1824"/>
              <a:ext cx="3552" cy="9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507910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04" y="2805"/>
              <a:ext cx="3552" cy="98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sp>
        <p:nvSpPr>
          <p:cNvPr id="507911" name="Rectangle 8"/>
          <p:cNvSpPr>
            <a:spLocks noChangeArrowheads="1"/>
          </p:cNvSpPr>
          <p:nvPr/>
        </p:nvSpPr>
        <p:spPr bwMode="auto">
          <a:xfrm>
            <a:off x="1676400" y="5973762"/>
            <a:ext cx="586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BBE0E3"/>
              </a:buClr>
              <a:buSzPct val="65000"/>
              <a:buFont typeface="Wingdings" pitchFamily="2" charset="2"/>
              <a:buNone/>
            </a:pPr>
            <a:r>
              <a:rPr lang="en-US" altLang="ko-KR">
                <a:solidFill>
                  <a:srgbClr val="000000"/>
                </a:solidFill>
                <a:ea typeface="Gulim"/>
                <a:cs typeface="Gulim"/>
                <a:hlinkClick r:id="rId8"/>
              </a:rPr>
              <a:t>http://www.cs.ubc.ca/~mbrown/autostitch/autostitch.html</a:t>
            </a:r>
            <a:endParaRPr lang="en-US" altLang="ko-KR">
              <a:solidFill>
                <a:srgbClr val="000000"/>
              </a:solidFill>
              <a:ea typeface="Gulim"/>
              <a:cs typeface="Gulim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-152400"/>
            <a:ext cx="8229600" cy="1143000"/>
          </a:xfrm>
        </p:spPr>
        <p:txBody>
          <a:bodyPr/>
          <a:lstStyle/>
          <a:p>
            <a:r>
              <a:rPr lang="en-US" dirty="0"/>
              <a:t>Wide baseline stereo</a:t>
            </a:r>
          </a:p>
        </p:txBody>
      </p:sp>
      <p:pic>
        <p:nvPicPr>
          <p:cNvPr id="503811" name="Picture 3" descr="wide_baseline_stere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650" y="1401762"/>
            <a:ext cx="86487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2" name="Text Box 4"/>
          <p:cNvSpPr txBox="1">
            <a:spLocks noChangeArrowheads="1"/>
          </p:cNvSpPr>
          <p:nvPr/>
        </p:nvSpPr>
        <p:spPr bwMode="auto">
          <a:xfrm>
            <a:off x="3851275" y="6162675"/>
            <a:ext cx="5257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</a:rPr>
              <a:t>[Image from T. Tuytelaars ECCV 2006 tutorial]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34400" y="-111640"/>
            <a:ext cx="8229600" cy="1143000"/>
          </a:xfrm>
        </p:spPr>
        <p:txBody>
          <a:bodyPr/>
          <a:lstStyle/>
          <a:p>
            <a:r>
              <a:rPr lang="en-US" sz="3200" dirty="0"/>
              <a:t>Recognition of specific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objects</a:t>
            </a:r>
            <a:r>
              <a:rPr lang="en-US" sz="3200" dirty="0"/>
              <a:t>, scenes</a:t>
            </a:r>
          </a:p>
        </p:txBody>
      </p:sp>
      <p:pic>
        <p:nvPicPr>
          <p:cNvPr id="509955" name="Picture 3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r="47762" b="16623"/>
          <a:stretch>
            <a:fillRect/>
          </a:stretch>
        </p:blipFill>
        <p:spPr bwMode="auto">
          <a:xfrm>
            <a:off x="1008063" y="3225800"/>
            <a:ext cx="3344862" cy="28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56" name="Text Box 4"/>
          <p:cNvSpPr txBox="1">
            <a:spLocks noChangeArrowheads="1"/>
          </p:cNvSpPr>
          <p:nvPr/>
        </p:nvSpPr>
        <p:spPr bwMode="auto">
          <a:xfrm>
            <a:off x="1403350" y="610552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Rothganger et al. 2003</a:t>
            </a:r>
          </a:p>
        </p:txBody>
      </p:sp>
      <p:sp>
        <p:nvSpPr>
          <p:cNvPr id="509957" name="Text Box 5"/>
          <p:cNvSpPr txBox="1">
            <a:spLocks noChangeArrowheads="1"/>
          </p:cNvSpPr>
          <p:nvPr/>
        </p:nvSpPr>
        <p:spPr bwMode="auto">
          <a:xfrm>
            <a:off x="5105400" y="6091237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Lowe 2002</a:t>
            </a:r>
          </a:p>
        </p:txBody>
      </p:sp>
      <p:pic>
        <p:nvPicPr>
          <p:cNvPr id="509958" name="Picture 6" descr="recognition_specific"/>
          <p:cNvPicPr>
            <a:picLocks noChangeAspect="1" noChangeArrowheads="1"/>
          </p:cNvPicPr>
          <p:nvPr/>
        </p:nvPicPr>
        <p:blipFill>
          <a:blip r:embed="rId3" cstate="print"/>
          <a:srcRect l="52238" b="16623"/>
          <a:stretch>
            <a:fillRect/>
          </a:stretch>
        </p:blipFill>
        <p:spPr bwMode="auto">
          <a:xfrm>
            <a:off x="5308600" y="3689350"/>
            <a:ext cx="2503488" cy="235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59" name="Picture 7" descr="schmid_din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1092200"/>
            <a:ext cx="4537075" cy="149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09960" name="Rectangle 8"/>
          <p:cNvSpPr>
            <a:spLocks noChangeArrowheads="1"/>
          </p:cNvSpPr>
          <p:nvPr/>
        </p:nvSpPr>
        <p:spPr bwMode="auto">
          <a:xfrm>
            <a:off x="2519363" y="3144837"/>
            <a:ext cx="2006600" cy="8651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 rot="5400000">
            <a:off x="76200" y="5257800"/>
            <a:ext cx="2133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1044575" y="2584450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Schmid and Mohr 1997</a:t>
            </a:r>
          </a:p>
        </p:txBody>
      </p:sp>
      <p:pic>
        <p:nvPicPr>
          <p:cNvPr id="509963" name="Picture 11" descr="groundhog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77063" y="1220787"/>
            <a:ext cx="1627187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9964" name="Picture 12" descr="groundhog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9863" y="1200150"/>
            <a:ext cx="1655762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9965" name="Text Box 13"/>
          <p:cNvSpPr txBox="1">
            <a:spLocks noChangeArrowheads="1"/>
          </p:cNvSpPr>
          <p:nvPr/>
        </p:nvSpPr>
        <p:spPr bwMode="auto">
          <a:xfrm>
            <a:off x="5448300" y="2568575"/>
            <a:ext cx="3048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Sivic and Zisserman, 2003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32162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/>
          <a:lstStyle/>
          <a:p>
            <a:r>
              <a:rPr lang="en-US" sz="2800" dirty="0" smtClean="0"/>
              <a:t>Interest point detection</a:t>
            </a:r>
          </a:p>
          <a:p>
            <a:pPr lvl="1"/>
            <a:r>
              <a:rPr lang="en-US" sz="2400" dirty="0" smtClean="0"/>
              <a:t>Harris corner detector</a:t>
            </a:r>
          </a:p>
          <a:p>
            <a:pPr lvl="1"/>
            <a:r>
              <a:rPr lang="en-US" sz="2400" dirty="0" err="1" smtClean="0"/>
              <a:t>Laplacian</a:t>
            </a:r>
            <a:r>
              <a:rPr lang="en-US" sz="2400" dirty="0" smtClean="0"/>
              <a:t> of Gaussian, automatic scale selection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Invariant descriptors</a:t>
            </a:r>
          </a:p>
          <a:p>
            <a:pPr lvl="1"/>
            <a:r>
              <a:rPr lang="en-US" sz="2400" dirty="0" smtClean="0"/>
              <a:t>Rotation according to dominant gradient direction</a:t>
            </a:r>
          </a:p>
          <a:p>
            <a:pPr lvl="1"/>
            <a:r>
              <a:rPr lang="en-US" sz="2400" dirty="0" smtClean="0"/>
              <a:t>Histograms for robustness to small shifts and translations (SIFT descriptor)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The need for invariance</a:t>
            </a:r>
            <a:endParaRPr lang="nl-BE" sz="3600" dirty="0" smtClean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5650" y="1628775"/>
            <a:ext cx="7126288" cy="2794000"/>
            <a:chOff x="884" y="2296"/>
            <a:chExt cx="4489" cy="1760"/>
          </a:xfrm>
        </p:grpSpPr>
        <p:pic>
          <p:nvPicPr>
            <p:cNvPr id="53267" name="Picture 5" descr="d03-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4" y="2296"/>
              <a:ext cx="2089" cy="1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68" name="Picture 6" descr="d06-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59" y="2296"/>
              <a:ext cx="2114" cy="1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644775" y="2860675"/>
            <a:ext cx="3668713" cy="201613"/>
            <a:chOff x="2054" y="3089"/>
            <a:chExt cx="2311" cy="127"/>
          </a:xfrm>
        </p:grpSpPr>
        <p:sp>
          <p:nvSpPr>
            <p:cNvPr id="72712" name="Oval 8"/>
            <p:cNvSpPr>
              <a:spLocks noChangeArrowheads="1"/>
            </p:cNvSpPr>
            <p:nvPr/>
          </p:nvSpPr>
          <p:spPr bwMode="auto">
            <a:xfrm>
              <a:off x="4310" y="3089"/>
              <a:ext cx="55" cy="6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72713" name="Oval 9"/>
            <p:cNvSpPr>
              <a:spLocks noChangeArrowheads="1"/>
            </p:cNvSpPr>
            <p:nvPr/>
          </p:nvSpPr>
          <p:spPr bwMode="auto">
            <a:xfrm>
              <a:off x="2054" y="3155"/>
              <a:ext cx="5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460625" y="2641600"/>
            <a:ext cx="4027488" cy="615950"/>
            <a:chOff x="1938" y="2951"/>
            <a:chExt cx="2537" cy="388"/>
          </a:xfrm>
        </p:grpSpPr>
        <p:sp>
          <p:nvSpPr>
            <p:cNvPr id="72715" name="Rectangle 11"/>
            <p:cNvSpPr>
              <a:spLocks noChangeArrowheads="1"/>
            </p:cNvSpPr>
            <p:nvPr/>
          </p:nvSpPr>
          <p:spPr bwMode="auto">
            <a:xfrm>
              <a:off x="1938" y="3033"/>
              <a:ext cx="285" cy="306"/>
            </a:xfrm>
            <a:prstGeom prst="rect">
              <a:avLst/>
            </a:prstGeom>
            <a:noFill/>
            <a:ln w="25400">
              <a:solidFill>
                <a:srgbClr val="FF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72716" name="Rectangle 12"/>
            <p:cNvSpPr>
              <a:spLocks noChangeArrowheads="1"/>
            </p:cNvSpPr>
            <p:nvPr/>
          </p:nvSpPr>
          <p:spPr bwMode="auto">
            <a:xfrm>
              <a:off x="4190" y="2951"/>
              <a:ext cx="285" cy="306"/>
            </a:xfrm>
            <a:prstGeom prst="rect">
              <a:avLst/>
            </a:prstGeom>
            <a:noFill/>
            <a:ln w="25400">
              <a:solidFill>
                <a:srgbClr val="FF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405063" y="2593975"/>
            <a:ext cx="4141787" cy="711200"/>
            <a:chOff x="1903" y="2921"/>
            <a:chExt cx="2609" cy="448"/>
          </a:xfrm>
        </p:grpSpPr>
        <p:sp>
          <p:nvSpPr>
            <p:cNvPr id="72718" name="Oval 14"/>
            <p:cNvSpPr>
              <a:spLocks noChangeArrowheads="1"/>
            </p:cNvSpPr>
            <p:nvPr/>
          </p:nvSpPr>
          <p:spPr bwMode="auto">
            <a:xfrm>
              <a:off x="1903" y="3004"/>
              <a:ext cx="358" cy="365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72719" name="Oval 15"/>
            <p:cNvSpPr>
              <a:spLocks noChangeArrowheads="1"/>
            </p:cNvSpPr>
            <p:nvPr/>
          </p:nvSpPr>
          <p:spPr bwMode="auto">
            <a:xfrm>
              <a:off x="4154" y="2921"/>
              <a:ext cx="358" cy="365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416175" y="2505075"/>
            <a:ext cx="4202113" cy="800100"/>
            <a:chOff x="1910" y="2865"/>
            <a:chExt cx="2647" cy="504"/>
          </a:xfrm>
        </p:grpSpPr>
        <p:sp>
          <p:nvSpPr>
            <p:cNvPr id="72721" name="Oval 17"/>
            <p:cNvSpPr>
              <a:spLocks noChangeArrowheads="1"/>
            </p:cNvSpPr>
            <p:nvPr/>
          </p:nvSpPr>
          <p:spPr bwMode="auto">
            <a:xfrm>
              <a:off x="4112" y="2865"/>
              <a:ext cx="445" cy="474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72722" name="Oval 18"/>
            <p:cNvSpPr>
              <a:spLocks noChangeArrowheads="1"/>
            </p:cNvSpPr>
            <p:nvPr/>
          </p:nvSpPr>
          <p:spPr bwMode="auto">
            <a:xfrm>
              <a:off x="1910" y="3004"/>
              <a:ext cx="358" cy="365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2416175" y="2649538"/>
            <a:ext cx="4302125" cy="654050"/>
            <a:chOff x="1910" y="2956"/>
            <a:chExt cx="2710" cy="412"/>
          </a:xfrm>
        </p:grpSpPr>
        <p:sp>
          <p:nvSpPr>
            <p:cNvPr id="72724" name="Oval 20"/>
            <p:cNvSpPr>
              <a:spLocks noChangeArrowheads="1"/>
            </p:cNvSpPr>
            <p:nvPr/>
          </p:nvSpPr>
          <p:spPr bwMode="auto">
            <a:xfrm rot="-280652">
              <a:off x="1910" y="3003"/>
              <a:ext cx="354" cy="365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  <p:sp>
          <p:nvSpPr>
            <p:cNvPr id="72725" name="Oval 21"/>
            <p:cNvSpPr>
              <a:spLocks noChangeArrowheads="1"/>
            </p:cNvSpPr>
            <p:nvPr/>
          </p:nvSpPr>
          <p:spPr bwMode="auto">
            <a:xfrm rot="824253">
              <a:off x="4089" y="2956"/>
              <a:ext cx="531" cy="343"/>
            </a:xfrm>
            <a:prstGeom prst="ellipse">
              <a:avLst/>
            </a:prstGeom>
            <a:noFill/>
            <a:ln w="25400">
              <a:solidFill>
                <a:srgbClr val="FFFF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440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 smtClean="0"/>
              <a:t>Properties of the ideal feature</a:t>
            </a:r>
          </a:p>
        </p:txBody>
      </p:sp>
      <p:sp>
        <p:nvSpPr>
          <p:cNvPr id="25702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50850" y="1106487"/>
            <a:ext cx="8540750" cy="5141913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Local:</a:t>
            </a:r>
            <a:r>
              <a:rPr lang="en-US" sz="2800" dirty="0" smtClean="0"/>
              <a:t> features are local, so robust to occlusion and clutter (no prior segmentation)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Invariant </a:t>
            </a:r>
            <a:r>
              <a:rPr lang="en-US" sz="2800" dirty="0" smtClean="0"/>
              <a:t>(or covariant)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Robust: </a:t>
            </a:r>
            <a:r>
              <a:rPr lang="en-US" sz="2800" dirty="0" smtClean="0"/>
              <a:t>noise, blur, </a:t>
            </a:r>
            <a:r>
              <a:rPr lang="en-US" sz="2800" dirty="0" err="1" smtClean="0"/>
              <a:t>discretization</a:t>
            </a:r>
            <a:r>
              <a:rPr lang="en-US" sz="2800" dirty="0" smtClean="0"/>
              <a:t>, compression, etc. do not have a big impact on the feature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Distinctive:</a:t>
            </a:r>
            <a:r>
              <a:rPr lang="en-US" sz="2800" dirty="0" smtClean="0"/>
              <a:t> individual features can be matched to a large database of objects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Quantity:</a:t>
            </a:r>
            <a:r>
              <a:rPr lang="en-US" sz="2800" dirty="0" smtClean="0"/>
              <a:t> many features can be generated for even small objects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Accurate:</a:t>
            </a:r>
            <a:r>
              <a:rPr lang="en-US" sz="2800" dirty="0" smtClean="0"/>
              <a:t> precise localization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defRPr/>
            </a:pPr>
            <a:r>
              <a:rPr lang="en-US" sz="2800" dirty="0" smtClean="0">
                <a:solidFill>
                  <a:srgbClr val="FFFF66"/>
                </a:solidFill>
              </a:rPr>
              <a:t>Efficient:</a:t>
            </a:r>
            <a:r>
              <a:rPr lang="en-US" sz="2800" dirty="0" smtClean="0"/>
              <a:t> close to real-time performance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248400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Trevor Darrell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heme/theme1.xml><?xml version="1.0" encoding="utf-8"?>
<a:theme xmlns:a="http://schemas.openxmlformats.org/drawingml/2006/main" name="Abstrac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9683</TotalTime>
  <Words>1902</Words>
  <Application>Microsoft Macintosh PowerPoint</Application>
  <PresentationFormat>On-screen Show (4:3)</PresentationFormat>
  <Paragraphs>447</Paragraphs>
  <Slides>73</Slides>
  <Notes>54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Abstract</vt:lpstr>
      <vt:lpstr>Equation</vt:lpstr>
      <vt:lpstr>Photo Editor Photo</vt:lpstr>
      <vt:lpstr>Bitmap Image</vt:lpstr>
      <vt:lpstr> Local Features</vt:lpstr>
      <vt:lpstr>Local features: main components</vt:lpstr>
      <vt:lpstr>Goal: interest operator repeatability</vt:lpstr>
      <vt:lpstr>History</vt:lpstr>
      <vt:lpstr>So what’s the novelty?</vt:lpstr>
      <vt:lpstr>PowerPoint Presentation</vt:lpstr>
      <vt:lpstr>Terminology: Invariant or  Covariant?</vt:lpstr>
      <vt:lpstr>The need for invariance</vt:lpstr>
      <vt:lpstr>Properties of the ideal feature</vt:lpstr>
      <vt:lpstr>Geometric transformations</vt:lpstr>
      <vt:lpstr>Photometric transformations</vt:lpstr>
      <vt:lpstr>Disturbances</vt:lpstr>
      <vt:lpstr>How to cope with  transformations?</vt:lpstr>
      <vt:lpstr>Local features: main components</vt:lpstr>
      <vt:lpstr>PowerPoint Presentation</vt:lpstr>
      <vt:lpstr>PowerPoint Presentation</vt:lpstr>
      <vt:lpstr>PowerPoint Presentation</vt:lpstr>
      <vt:lpstr>Harris corner detector</vt:lpstr>
      <vt:lpstr>Harris Detector: Steps</vt:lpstr>
      <vt:lpstr>Harris Detector: Steps</vt:lpstr>
      <vt:lpstr>Harris Detector: Steps</vt:lpstr>
      <vt:lpstr>Harris Detector: Steps</vt:lpstr>
      <vt:lpstr>Harris Detector: Steps</vt:lpstr>
      <vt:lpstr>Properties of the  Harris corner detector</vt:lpstr>
      <vt:lpstr>PowerPoint Presentation</vt:lpstr>
      <vt:lpstr>Scale invariant interest points</vt:lpstr>
      <vt:lpstr>Automatic scale selection</vt:lpstr>
      <vt:lpstr>PowerPoint Presentation</vt:lpstr>
      <vt:lpstr>Recall: Edge detection</vt:lpstr>
      <vt:lpstr>PowerPoint Presentation</vt:lpstr>
      <vt:lpstr>From edges to blobs</vt:lpstr>
      <vt:lpstr>Blob detection in 2D</vt:lpstr>
      <vt:lpstr>Blob detection in 2D:  scale selection</vt:lpstr>
      <vt:lpstr>Blob detection in 2D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Scale invariant interest points</vt:lpstr>
      <vt:lpstr>Scale-space blob detector:  Example</vt:lpstr>
      <vt:lpstr>Technical detail</vt:lpstr>
      <vt:lpstr>Local features: main components</vt:lpstr>
      <vt:lpstr>Geometric transformations</vt:lpstr>
      <vt:lpstr>Raw patches as local descriptors</vt:lpstr>
      <vt:lpstr>SIFT descriptor [Lowe 2004] </vt:lpstr>
      <vt:lpstr>Making descriptor  rotation invariant</vt:lpstr>
      <vt:lpstr>SIFT descriptor [Lowe 2004] </vt:lpstr>
      <vt:lpstr>Example</vt:lpstr>
      <vt:lpstr>Example</vt:lpstr>
      <vt:lpstr>SIFT Properties</vt:lpstr>
      <vt:lpstr>Local features: main components</vt:lpstr>
      <vt:lpstr>Matching local features</vt:lpstr>
      <vt:lpstr>Matching local features</vt:lpstr>
      <vt:lpstr>Correlation-based Similarity Measures</vt:lpstr>
      <vt:lpstr>Ambiguous matches</vt:lpstr>
      <vt:lpstr>Feature matching</vt:lpstr>
      <vt:lpstr>Feature distance</vt:lpstr>
      <vt:lpstr>Feature distance</vt:lpstr>
      <vt:lpstr>Matching SIFT Descriptors</vt:lpstr>
      <vt:lpstr>Recap: robust feature- based alignment</vt:lpstr>
      <vt:lpstr>Recap: robust feature- based alignment</vt:lpstr>
      <vt:lpstr>Recap: robust feature- based alignment</vt:lpstr>
      <vt:lpstr>Recap: robust feature- based alignment</vt:lpstr>
      <vt:lpstr>Recap: robust feature- based alignment</vt:lpstr>
      <vt:lpstr>Recap: robust feature- based alignment</vt:lpstr>
      <vt:lpstr>Applications of local invariant features</vt:lpstr>
      <vt:lpstr>Automatic mosaicing</vt:lpstr>
      <vt:lpstr>Wide baseline stereo</vt:lpstr>
      <vt:lpstr>Recognition of specific  objects, scenes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3D Video Segmentation, Recognition, and Retrieval </dc:title>
  <dc:creator>praba</dc:creator>
  <cp:lastModifiedBy>Balakrishnan Prabhakaran</cp:lastModifiedBy>
  <cp:revision>346</cp:revision>
  <dcterms:created xsi:type="dcterms:W3CDTF">2013-04-10T03:51:56Z</dcterms:created>
  <dcterms:modified xsi:type="dcterms:W3CDTF">2016-03-23T14:03:40Z</dcterms:modified>
</cp:coreProperties>
</file>